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1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5.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6.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8.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0.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1.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3.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6.xml" ContentType="application/vnd.openxmlformats-officedocument.presentationml.notesSlide+xml"/>
  <Override PartName="/ppt/tags/tag157.xml" ContentType="application/vnd.openxmlformats-officedocument.presentationml.tags+xml"/>
  <Override PartName="/ppt/notesSlides/notesSlide27.xml" ContentType="application/vnd.openxmlformats-officedocument.presentationml.notesSlide+xml"/>
  <Override PartName="/ppt/tags/tag158.xml" ContentType="application/vnd.openxmlformats-officedocument.presentationml.tags+xml"/>
  <Override PartName="/ppt/notesSlides/notesSlide28.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29.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0.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1.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2.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302" r:id="rId3"/>
    <p:sldId id="303" r:id="rId4"/>
    <p:sldId id="304" r:id="rId5"/>
    <p:sldId id="305" r:id="rId6"/>
    <p:sldId id="310" r:id="rId7"/>
    <p:sldId id="300" r:id="rId8"/>
    <p:sldId id="311" r:id="rId9"/>
    <p:sldId id="295"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30" r:id="rId24"/>
    <p:sldId id="332" r:id="rId25"/>
    <p:sldId id="333" r:id="rId26"/>
    <p:sldId id="334" r:id="rId27"/>
    <p:sldId id="335" r:id="rId28"/>
    <p:sldId id="336" r:id="rId29"/>
    <p:sldId id="337" r:id="rId30"/>
    <p:sldId id="338" r:id="rId31"/>
    <p:sldId id="339" r:id="rId32"/>
    <p:sldId id="340" r:id="rId33"/>
    <p:sldId id="293" r:id="rId34"/>
  </p:sldIdLst>
  <p:sldSz cx="9144000" cy="6858000" type="screen4x3"/>
  <p:notesSz cx="6954838" cy="93091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jenk779"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71074" autoAdjust="0"/>
  </p:normalViewPr>
  <p:slideViewPr>
    <p:cSldViewPr>
      <p:cViewPr varScale="1">
        <p:scale>
          <a:sx n="81" d="100"/>
          <a:sy n="81" d="100"/>
        </p:scale>
        <p:origin x="58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fans-bbe.ad.umn.edu\cfans-bbe$\SARE\Communications\PowerPoints\Powerpoint%202012\R&amp;E%201988%20through%202012%20final.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ad.umn.edu\CFANS\Dept\BBE\SARE\Communications\PowerPoints\Powerpoint%202013\all%20programs%202013.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2" Type="http://schemas.openxmlformats.org/officeDocument/2006/relationships/oleObject" Target="file:///\\cfans-bbe.ad.umn.edu\cfans-bbe$\SARE\Communications\PowerPoints\Powerpoint%202011\YYE%20ncrSARE%20projects%202008-2010.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file:///\\cfans-bbe.ad.umn.edu\cfans-bbe$\SARE\Communications\PowerPoints\Powerpoint%202011\YYE%20ncrSARE%20projects%202008-2010.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oleObject" Target="file:///\\cfans-bbe.ad.umn.edu\cfans-bbe$\SARE\Communications\PowerPoints\Powerpoint%202012\YYE%20%202008-2012%20fin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fans-bbe.ad.umn.edu\cfans-bbe$\SARE\Communications\PowerPoints\Powerpoint%202012\YYE%20%202008-2012%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4654798584999"/>
          <c:y val="7.4596925265276906E-2"/>
          <c:w val="0.73549241127468001"/>
          <c:h val="0.81854747042425302"/>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5727859977293701"/>
          <c:y val="0.104294927751455"/>
          <c:w val="0.76560124487536896"/>
          <c:h val="0.79837597435916396"/>
        </c:manualLayout>
      </c:layout>
      <c:pieChart>
        <c:varyColors val="1"/>
        <c:dLbls>
          <c:showLegendKey val="0"/>
          <c:showVal val="0"/>
          <c:showCatName val="0"/>
          <c:showSerName val="0"/>
          <c:showPercent val="0"/>
          <c:showBubbleSize val="0"/>
          <c:showLeaderLines val="0"/>
        </c:dLbls>
        <c:firstSliceAng val="31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tx>
                <c:rich>
                  <a:bodyPr/>
                  <a:lstStyle/>
                  <a:p>
                    <a:r>
                      <a:rPr lang="en-US" sz="1300" b="1"/>
                      <a:t>IA,  (7) $13,542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C8F-4B6F-B0CF-1747BA60D5B7}"/>
                </c:ext>
              </c:extLst>
            </c:dLbl>
            <c:dLbl>
              <c:idx val="1"/>
              <c:layout/>
              <c:tx>
                <c:rich>
                  <a:bodyPr/>
                  <a:lstStyle/>
                  <a:p>
                    <a:r>
                      <a:rPr lang="en-US" sz="1300" b="1"/>
                      <a:t>IL,  (12) $23,847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C8F-4B6F-B0CF-1747BA60D5B7}"/>
                </c:ext>
              </c:extLst>
            </c:dLbl>
            <c:dLbl>
              <c:idx val="2"/>
              <c:layout/>
              <c:tx>
                <c:rich>
                  <a:bodyPr/>
                  <a:lstStyle/>
                  <a:p>
                    <a:r>
                      <a:rPr lang="en-US" sz="1300" b="1"/>
                      <a:t>IN,  (10) $17,739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C8F-4B6F-B0CF-1747BA60D5B7}"/>
                </c:ext>
              </c:extLst>
            </c:dLbl>
            <c:dLbl>
              <c:idx val="3"/>
              <c:layout/>
              <c:tx>
                <c:rich>
                  <a:bodyPr/>
                  <a:lstStyle/>
                  <a:p>
                    <a:r>
                      <a:rPr lang="en-US" sz="1300" b="1"/>
                      <a:t>KS,  (4) $7,984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C8F-4B6F-B0CF-1747BA60D5B7}"/>
                </c:ext>
              </c:extLst>
            </c:dLbl>
            <c:dLbl>
              <c:idx val="4"/>
              <c:layout/>
              <c:tx>
                <c:rich>
                  <a:bodyPr/>
                  <a:lstStyle/>
                  <a:p>
                    <a:r>
                      <a:rPr lang="en-US" sz="1300" b="1"/>
                      <a:t>MI,  (20) $38,820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C8F-4B6F-B0CF-1747BA60D5B7}"/>
                </c:ext>
              </c:extLst>
            </c:dLbl>
            <c:dLbl>
              <c:idx val="5"/>
              <c:layout/>
              <c:tx>
                <c:rich>
                  <a:bodyPr/>
                  <a:lstStyle/>
                  <a:p>
                    <a:r>
                      <a:rPr lang="en-US" sz="1300" b="1"/>
                      <a:t>MN,  (5) $9,959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C8F-4B6F-B0CF-1747BA60D5B7}"/>
                </c:ext>
              </c:extLst>
            </c:dLbl>
            <c:dLbl>
              <c:idx val="6"/>
              <c:layout/>
              <c:tx>
                <c:rich>
                  <a:bodyPr/>
                  <a:lstStyle/>
                  <a:p>
                    <a:r>
                      <a:rPr lang="en-US" sz="1300" b="1"/>
                      <a:t>MO,  (14) $25,016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C8F-4B6F-B0CF-1747BA60D5B7}"/>
                </c:ext>
              </c:extLst>
            </c:dLbl>
            <c:dLbl>
              <c:idx val="7"/>
              <c:layout/>
              <c:tx>
                <c:rich>
                  <a:bodyPr/>
                  <a:lstStyle/>
                  <a:p>
                    <a:r>
                      <a:rPr lang="en-US" sz="1300" b="1"/>
                      <a:t>ND,  (5) $9,861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C8F-4B6F-B0CF-1747BA60D5B7}"/>
                </c:ext>
              </c:extLst>
            </c:dLbl>
            <c:dLbl>
              <c:idx val="8"/>
              <c:layout/>
              <c:tx>
                <c:rich>
                  <a:bodyPr/>
                  <a:lstStyle/>
                  <a:p>
                    <a:r>
                      <a:rPr lang="en-US" sz="1300" b="1"/>
                      <a:t>NE,  (12) $22,346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C8F-4B6F-B0CF-1747BA60D5B7}"/>
                </c:ext>
              </c:extLst>
            </c:dLbl>
            <c:dLbl>
              <c:idx val="9"/>
              <c:layout/>
              <c:tx>
                <c:rich>
                  <a:bodyPr/>
                  <a:lstStyle/>
                  <a:p>
                    <a:r>
                      <a:rPr lang="en-US" sz="1300" b="1"/>
                      <a:t>OH,  (11) $20,839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C8F-4B6F-B0CF-1747BA60D5B7}"/>
                </c:ext>
              </c:extLst>
            </c:dLbl>
            <c:dLbl>
              <c:idx val="10"/>
              <c:layout/>
              <c:tx>
                <c:rich>
                  <a:bodyPr/>
                  <a:lstStyle/>
                  <a:p>
                    <a:r>
                      <a:rPr lang="en-US" sz="1300" b="1"/>
                      <a:t>SD, (6)  $10,154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C8F-4B6F-B0CF-1747BA60D5B7}"/>
                </c:ext>
              </c:extLst>
            </c:dLbl>
            <c:dLbl>
              <c:idx val="11"/>
              <c:layout/>
              <c:tx>
                <c:rich>
                  <a:bodyPr/>
                  <a:lstStyle/>
                  <a:p>
                    <a:r>
                      <a:rPr lang="en-US" sz="1300" b="1"/>
                      <a:t>WI,  (12) $23,459 </a:t>
                    </a:r>
                    <a:endParaRPr lang="en-US"/>
                  </a:p>
                </c:rich>
              </c:tx>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C8F-4B6F-B0CF-1747BA60D5B7}"/>
                </c:ext>
              </c:extLst>
            </c:dLbl>
            <c:spPr>
              <a:noFill/>
              <a:ln>
                <a:noFill/>
              </a:ln>
              <a:effectLst/>
            </c:spPr>
            <c:txPr>
              <a:bodyPr/>
              <a:lstStyle/>
              <a:p>
                <a:pPr>
                  <a:defRPr sz="1300" b="1"/>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'Youth Ed all 2017'!$C$8:$C$119</c:f>
              <c:strCache>
                <c:ptCount val="12"/>
                <c:pt idx="0">
                  <c:v>IA</c:v>
                </c:pt>
                <c:pt idx="1">
                  <c:v>IL</c:v>
                </c:pt>
                <c:pt idx="2">
                  <c:v>IN</c:v>
                </c:pt>
                <c:pt idx="3">
                  <c:v>KS</c:v>
                </c:pt>
                <c:pt idx="4">
                  <c:v>MI</c:v>
                </c:pt>
                <c:pt idx="5">
                  <c:v>MN</c:v>
                </c:pt>
                <c:pt idx="6">
                  <c:v>MO</c:v>
                </c:pt>
                <c:pt idx="7">
                  <c:v>ND</c:v>
                </c:pt>
                <c:pt idx="8">
                  <c:v>NE</c:v>
                </c:pt>
                <c:pt idx="9">
                  <c:v>OH</c:v>
                </c:pt>
                <c:pt idx="10">
                  <c:v>SD</c:v>
                </c:pt>
                <c:pt idx="11">
                  <c:v>WI</c:v>
                </c:pt>
              </c:strCache>
            </c:strRef>
          </c:cat>
          <c:val>
            <c:numRef>
              <c:f>'Youth Ed all 2017'!$D$8:$D$119</c:f>
              <c:numCache>
                <c:formatCode>_("$"* #,##0_);_("$"* \(#,##0\);_("$"* "-"_);_(@_)</c:formatCode>
                <c:ptCount val="12"/>
                <c:pt idx="0">
                  <c:v>13542</c:v>
                </c:pt>
                <c:pt idx="1">
                  <c:v>23846.5</c:v>
                </c:pt>
                <c:pt idx="2">
                  <c:v>17739</c:v>
                </c:pt>
                <c:pt idx="3">
                  <c:v>7984</c:v>
                </c:pt>
                <c:pt idx="4">
                  <c:v>38819.740000000005</c:v>
                </c:pt>
                <c:pt idx="5">
                  <c:v>9958.74</c:v>
                </c:pt>
                <c:pt idx="6">
                  <c:v>25016</c:v>
                </c:pt>
                <c:pt idx="7">
                  <c:v>9861.2000000000007</c:v>
                </c:pt>
                <c:pt idx="8">
                  <c:v>22345.5</c:v>
                </c:pt>
                <c:pt idx="9">
                  <c:v>20839</c:v>
                </c:pt>
                <c:pt idx="10">
                  <c:v>10154</c:v>
                </c:pt>
                <c:pt idx="11">
                  <c:v>23459.47</c:v>
                </c:pt>
              </c:numCache>
            </c:numRef>
          </c:val>
          <c:extLst>
            <c:ext xmlns:c16="http://schemas.microsoft.com/office/drawing/2014/chart" uri="{C3380CC4-5D6E-409C-BE32-E72D297353CC}">
              <c16:uniqueId val="{0000000C-0C8F-4B6F-B0CF-1747BA60D5B7}"/>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6641984970299"/>
          <c:y val="8.2359104067427497E-2"/>
          <c:w val="0.66544341596115397"/>
          <c:h val="0.820387372190437"/>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15619812726112"/>
          <c:y val="0.114197530864198"/>
          <c:w val="0.55630630630630595"/>
          <c:h val="0.76234567901234596"/>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2525994519800699"/>
          <c:y val="8.4680981595092006E-2"/>
          <c:w val="0.59087845084833002"/>
          <c:h val="0.91115434500648496"/>
        </c:manualLayout>
      </c:layout>
      <c:pieChart>
        <c:varyColors val="1"/>
        <c:dLbls>
          <c:showLegendKey val="0"/>
          <c:showVal val="0"/>
          <c:showCatName val="0"/>
          <c:showSerName val="0"/>
          <c:showPercent val="0"/>
          <c:showBubbleSize val="0"/>
          <c:showLeaderLines val="0"/>
        </c:dLbls>
        <c:firstSliceAng val="3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dLbl>
              <c:idx val="0"/>
              <c:layout>
                <c:manualLayout>
                  <c:x val="-8.4848484848484895E-2"/>
                  <c:y val="8.3150048819419908E-3"/>
                </c:manualLayout>
              </c:layout>
              <c:tx>
                <c:rich>
                  <a:bodyPr/>
                  <a:lstStyle/>
                  <a:p>
                    <a:r>
                      <a:rPr lang="en-US" sz="1400" b="1" dirty="0"/>
                      <a:t> PDP, </a:t>
                    </a:r>
                    <a:r>
                      <a:rPr lang="en-US" sz="1400" b="1" dirty="0" smtClean="0"/>
                      <a:t>(168)</a:t>
                    </a:r>
                    <a:endParaRPr lang="en-US" sz="1400" b="1" dirty="0"/>
                  </a:p>
                  <a:p>
                    <a:r>
                      <a:rPr lang="en-US" sz="1400" b="1" dirty="0" smtClean="0"/>
                      <a:t>$10,283,598</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CFD-4F6D-9C50-8762E87541D4}"/>
                </c:ext>
              </c:extLst>
            </c:dLbl>
            <c:dLbl>
              <c:idx val="1"/>
              <c:layout>
                <c:manualLayout>
                  <c:x val="-8.9899069434502502E-2"/>
                  <c:y val="8.4400555719261999E-2"/>
                </c:manualLayout>
              </c:layout>
              <c:tx>
                <c:rich>
                  <a:bodyPr/>
                  <a:lstStyle/>
                  <a:p>
                    <a:r>
                      <a:rPr lang="en-US" sz="1400" b="1" dirty="0"/>
                      <a:t> Youth Ed,</a:t>
                    </a:r>
                    <a:r>
                      <a:rPr lang="en-US" sz="1400" b="1" baseline="0" dirty="0"/>
                      <a:t> (</a:t>
                    </a:r>
                    <a:r>
                      <a:rPr lang="en-US" sz="1400" b="1" baseline="0" dirty="0" smtClean="0"/>
                      <a:t>119)</a:t>
                    </a:r>
                    <a:endParaRPr lang="en-US" sz="1400" b="1" baseline="0" dirty="0"/>
                  </a:p>
                  <a:p>
                    <a:r>
                      <a:rPr lang="en-US" sz="1400" b="1" dirty="0" smtClean="0"/>
                      <a:t>$225,565</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CFD-4F6D-9C50-8762E87541D4}"/>
                </c:ext>
              </c:extLst>
            </c:dLbl>
            <c:dLbl>
              <c:idx val="2"/>
              <c:layout>
                <c:manualLayout>
                  <c:x val="-8.6111111111111097E-2"/>
                  <c:y val="-6.0185185185185203E-2"/>
                </c:manualLayout>
              </c:layout>
              <c:tx>
                <c:rich>
                  <a:bodyPr/>
                  <a:lstStyle/>
                  <a:p>
                    <a:r>
                      <a:rPr lang="en-US" sz="1400" b="1" dirty="0"/>
                      <a:t>Youth</a:t>
                    </a:r>
                    <a:r>
                      <a:rPr lang="en-US" sz="1400" b="1" dirty="0" smtClean="0"/>
                      <a:t>*, (73)  </a:t>
                    </a:r>
                    <a:r>
                      <a:rPr lang="en-US" sz="1400" b="1" dirty="0"/>
                      <a:t>$27,006 </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CFD-4F6D-9C50-8762E87541D4}"/>
                </c:ext>
              </c:extLst>
            </c:dLbl>
            <c:dLbl>
              <c:idx val="3"/>
              <c:layout>
                <c:manualLayout>
                  <c:x val="-9.9242424242424201E-2"/>
                  <c:y val="-8.7988113371902394E-3"/>
                </c:manualLayout>
              </c:layout>
              <c:tx>
                <c:rich>
                  <a:bodyPr/>
                  <a:lstStyle/>
                  <a:p>
                    <a:r>
                      <a:rPr lang="en-US" sz="1400" b="1" dirty="0"/>
                      <a:t> </a:t>
                    </a:r>
                    <a:r>
                      <a:rPr lang="en-US" sz="1400" b="1" dirty="0" smtClean="0"/>
                      <a:t>Farmer Rancher (1124)</a:t>
                    </a:r>
                    <a:endParaRPr lang="en-US" sz="1400" b="1" dirty="0"/>
                  </a:p>
                  <a:p>
                    <a:r>
                      <a:rPr lang="en-US" sz="1400" b="1" dirty="0" smtClean="0"/>
                      <a:t>$8,787,571</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CFD-4F6D-9C50-8762E87541D4}"/>
                </c:ext>
              </c:extLst>
            </c:dLbl>
            <c:dLbl>
              <c:idx val="4"/>
              <c:layout>
                <c:manualLayout>
                  <c:x val="-6.5909090909090903E-2"/>
                  <c:y val="1.01807196084101E-2"/>
                </c:manualLayout>
              </c:layout>
              <c:tx>
                <c:rich>
                  <a:bodyPr/>
                  <a:lstStyle/>
                  <a:p>
                    <a:r>
                      <a:rPr lang="en-US" sz="1400" b="1" dirty="0"/>
                      <a:t> Grad Student</a:t>
                    </a:r>
                    <a:r>
                      <a:rPr lang="en-US" sz="1400" b="1" baseline="0" dirty="0"/>
                      <a:t> </a:t>
                    </a:r>
                    <a:r>
                      <a:rPr lang="en-US" sz="1400" b="1" baseline="0" dirty="0" smtClean="0"/>
                      <a:t>(252)</a:t>
                    </a:r>
                    <a:endParaRPr lang="en-US" sz="1400" b="1" baseline="0" dirty="0"/>
                  </a:p>
                  <a:p>
                    <a:r>
                      <a:rPr lang="en-US" sz="1400" b="1" dirty="0" smtClean="0"/>
                      <a:t>$2,531,391</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CFD-4F6D-9C50-8762E87541D4}"/>
                </c:ext>
              </c:extLst>
            </c:dLbl>
            <c:dLbl>
              <c:idx val="5"/>
              <c:layout>
                <c:manualLayout>
                  <c:x val="-2.7272727272727299E-2"/>
                  <c:y val="-0.48392192218267599"/>
                </c:manualLayout>
              </c:layout>
              <c:tx>
                <c:rich>
                  <a:bodyPr/>
                  <a:lstStyle/>
                  <a:p>
                    <a:r>
                      <a:rPr lang="en-US" sz="1400" b="1" dirty="0"/>
                      <a:t> R&amp;E,</a:t>
                    </a:r>
                    <a:r>
                      <a:rPr lang="en-US" sz="1400" b="1" baseline="0" dirty="0"/>
                      <a:t> </a:t>
                    </a:r>
                    <a:r>
                      <a:rPr lang="en-US" sz="1400" b="1" baseline="0" dirty="0" smtClean="0"/>
                      <a:t>(477)</a:t>
                    </a:r>
                    <a:endParaRPr lang="en-US" sz="1400" b="1" baseline="0" dirty="0"/>
                  </a:p>
                  <a:p>
                    <a:r>
                      <a:rPr lang="en-US" sz="1400" b="1" dirty="0" smtClean="0"/>
                      <a:t>$46,502,552</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CFD-4F6D-9C50-8762E87541D4}"/>
                </c:ext>
              </c:extLst>
            </c:dLbl>
            <c:dLbl>
              <c:idx val="6"/>
              <c:layout>
                <c:manualLayout>
                  <c:x val="-4.9747434979718501E-2"/>
                  <c:y val="-3.5194321613285499E-2"/>
                </c:manualLayout>
              </c:layout>
              <c:tx>
                <c:rich>
                  <a:bodyPr/>
                  <a:lstStyle/>
                  <a:p>
                    <a:r>
                      <a:rPr lang="en-US" sz="1400" b="1" dirty="0"/>
                      <a:t> Partnership,</a:t>
                    </a:r>
                    <a:r>
                      <a:rPr lang="en-US" sz="1400" b="1" baseline="0" dirty="0"/>
                      <a:t> </a:t>
                    </a:r>
                    <a:r>
                      <a:rPr lang="en-US" sz="1400" b="1" baseline="0" dirty="0" smtClean="0"/>
                      <a:t>(37) </a:t>
                    </a:r>
                    <a:r>
                      <a:rPr lang="en-US" sz="1400" b="1" dirty="0" smtClean="0"/>
                      <a:t>$1,067,995</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CFD-4F6D-9C50-8762E87541D4}"/>
                </c:ext>
              </c:extLst>
            </c:dLbl>
            <c:spPr>
              <a:noFill/>
              <a:ln>
                <a:noFill/>
              </a:ln>
              <a:effectLst/>
            </c:spPr>
            <c:txPr>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'2016 all years all programs'!$A$164:$A$2149</c:f>
              <c:strCache>
                <c:ptCount val="7"/>
                <c:pt idx="0">
                  <c:v>ENC98-036.1</c:v>
                </c:pt>
                <c:pt idx="1">
                  <c:v>YENC16-106</c:v>
                </c:pt>
                <c:pt idx="2">
                  <c:v>YNC10-063</c:v>
                </c:pt>
                <c:pt idx="3">
                  <c:v>FNC99-278</c:v>
                </c:pt>
                <c:pt idx="4">
                  <c:v>GNC16-228</c:v>
                </c:pt>
                <c:pt idx="5">
                  <c:v>LNC16-383</c:v>
                </c:pt>
                <c:pt idx="6">
                  <c:v>ONC16-022</c:v>
                </c:pt>
              </c:strCache>
            </c:strRef>
          </c:cat>
          <c:val>
            <c:numRef>
              <c:f>'2016 all years all programs'!$H$164:$H$2149</c:f>
              <c:numCache>
                <c:formatCode>_("$"* #,##0_);_("$"* \(#,##0\);_("$"* "-"_);_(@_)</c:formatCode>
                <c:ptCount val="7"/>
                <c:pt idx="0">
                  <c:v>9605860</c:v>
                </c:pt>
                <c:pt idx="1">
                  <c:v>201279</c:v>
                </c:pt>
                <c:pt idx="2">
                  <c:v>27006</c:v>
                </c:pt>
                <c:pt idx="3">
                  <c:v>8306768</c:v>
                </c:pt>
                <c:pt idx="4">
                  <c:v>2316610</c:v>
                </c:pt>
                <c:pt idx="5">
                  <c:v>40395139</c:v>
                </c:pt>
                <c:pt idx="6">
                  <c:v>633616</c:v>
                </c:pt>
              </c:numCache>
            </c:numRef>
          </c:val>
          <c:extLst>
            <c:ext xmlns:c16="http://schemas.microsoft.com/office/drawing/2014/chart" uri="{C3380CC4-5D6E-409C-BE32-E72D297353CC}">
              <c16:uniqueId val="{00000007-7CFD-4F6D-9C50-8762E87541D4}"/>
            </c:ext>
          </c:extLst>
        </c:ser>
        <c:dLbls>
          <c:showLegendKey val="0"/>
          <c:showVal val="0"/>
          <c:showCatName val="0"/>
          <c:showSerName val="0"/>
          <c:showPercent val="0"/>
          <c:showBubbleSize val="0"/>
          <c:showLeaderLines val="0"/>
        </c:dLbls>
        <c:firstSliceAng val="22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34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12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EB446E15-3FB1-48D4-81CA-9B3D39464932}" type="datetimeFigureOut">
              <a:rPr lang="en-US" smtClean="0"/>
              <a:pPr/>
              <a:t>8/27/2018</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0FF2DC9D-213B-4845-8925-8A6803143DB6}" type="slidenum">
              <a:rPr lang="en-US" smtClean="0"/>
              <a:pPr/>
              <a:t>‹#›</a:t>
            </a:fld>
            <a:endParaRPr lang="en-US"/>
          </a:p>
        </p:txBody>
      </p:sp>
    </p:spTree>
    <p:extLst>
      <p:ext uri="{BB962C8B-B14F-4D97-AF65-F5344CB8AC3E}">
        <p14:creationId xmlns:p14="http://schemas.microsoft.com/office/powerpoint/2010/main" val="300749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defTabSz="929305">
              <a:spcBef>
                <a:spcPct val="0"/>
              </a:spcBef>
              <a:defRPr/>
            </a:pPr>
            <a:r>
              <a:rPr lang="en-US" smtClean="0">
                <a:latin typeface="Arial" panose="020B0604020202020204" pitchFamily="34" charset="0"/>
              </a:rPr>
              <a:t>Welcome to this narrated PowerPoint presentation about how to apply for an NCR-SARE  Youth Educator grant.</a:t>
            </a:r>
          </a:p>
          <a:p>
            <a:pPr defTabSz="929305">
              <a:spcBef>
                <a:spcPct val="0"/>
              </a:spcBef>
              <a:defRPr/>
            </a:pPr>
            <a:endParaRPr lang="en-US" smtClean="0">
              <a:latin typeface="Arial" panose="020B0604020202020204" pitchFamily="34" charset="0"/>
            </a:endParaRPr>
          </a:p>
          <a:p>
            <a:pPr defTabSz="929305">
              <a:spcBef>
                <a:spcPct val="0"/>
              </a:spcBef>
              <a:defRPr/>
            </a:pPr>
            <a:r>
              <a:rPr lang="en-US" smtClean="0">
                <a:latin typeface="Arial" panose="020B0604020202020204" pitchFamily="34" charset="0"/>
              </a:rPr>
              <a:t>Youth Educator Grant projects provide opportunities for youth in the North Central Region to learn about Sustainable Agriculture — farming and ranching practices that are ecologically sound, profitable, and socially responsible.  </a:t>
            </a:r>
          </a:p>
          <a:p>
            <a:pPr defTabSz="929305">
              <a:spcBef>
                <a:spcPct val="0"/>
              </a:spcBef>
              <a:defRPr/>
            </a:pPr>
            <a:endParaRPr lang="en-US" smtClean="0">
              <a:latin typeface="Arial" panose="020B0604020202020204" pitchFamily="34" charset="0"/>
            </a:endParaRPr>
          </a:p>
          <a:p>
            <a:pPr defTabSz="929305">
              <a:spcBef>
                <a:spcPct val="0"/>
              </a:spcBef>
              <a:defRPr/>
            </a:pPr>
            <a:r>
              <a:rPr lang="en-US" smtClean="0">
                <a:latin typeface="Arial" panose="020B0604020202020204" pitchFamily="34" charset="0"/>
              </a:rPr>
              <a:t>Educators use these grants to encourage young people and their parents to try sustainable practices and see Sustainable Agriculture as a viable career option. </a:t>
            </a:r>
          </a:p>
          <a:p>
            <a:pPr defTabSz="929305">
              <a:spcBef>
                <a:spcPct val="0"/>
              </a:spcBef>
              <a:defRPr/>
            </a:pPr>
            <a:endParaRPr lang="en-US" smtClean="0">
              <a:latin typeface="Arial" panose="020B0604020202020204" pitchFamily="34" charset="0"/>
            </a:endParaRPr>
          </a:p>
          <a:p>
            <a:pPr defTabSz="929305">
              <a:spcBef>
                <a:spcPct val="0"/>
              </a:spcBef>
              <a:defRPr/>
            </a:pPr>
            <a:r>
              <a:rPr lang="en-US" smtClean="0">
                <a:latin typeface="Arial" panose="020B0604020202020204" pitchFamily="34" charset="0"/>
              </a:rPr>
              <a:t>My name is Jean Andreasen, and I will be walking you through the online application process. This presentation will take approximately 20 minutes.</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E0C2AD-9D89-43C1-A18E-DCCD2FF95B0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latin typeface="Arial" panose="020B0604020202020204" pitchFamily="34" charset="0"/>
              </a:rPr>
              <a:t>To begin the process of applying for your NCR-SARE Youth Educator grant, you must go to www.projects.sare.org 
The application process will go more smoothly if you have your grant written in a word processing program prior to going to the application site.  This will allow you to copy and paste your text directly into the spaces provided on the site for the information asked for in the call for proposals. It will also allow you to check the word count in advance, to make sure that each response complies with the application word limits. 
I’ll now guide you through using the online application system.
If you’ve never had a SARE grant before, you’ll first need to create an account and complete your user profile.  Go to projects.sare.org and click on “create an account”
If you’ve had a SARE grant previously and filed reports in this system, your profile will already be in the system and you can log in with the information you used for reporting.
 </a:t>
            </a:r>
            <a:endParaRPr lang="en-US" dirty="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10</a:t>
            </a:fld>
            <a:endParaRPr lang="en-US" sz="1300">
              <a:solidFill>
                <a:srgbClr val="000000"/>
              </a:solidFill>
              <a:latin typeface="Arial" charset="0"/>
            </a:endParaRPr>
          </a:p>
        </p:txBody>
      </p:sp>
    </p:spTree>
    <p:extLst>
      <p:ext uri="{BB962C8B-B14F-4D97-AF65-F5344CB8AC3E}">
        <p14:creationId xmlns:p14="http://schemas.microsoft.com/office/powerpoint/2010/main" val="374420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smtClean="0">
                <a:latin typeface="Arial" panose="020B0604020202020204" pitchFamily="34" charset="0"/>
              </a:rPr>
              <a:t>Complete the requested information. Click on Register in the lower left hand side of the webpage. Information regarding this application will be sent to the email address you provide here.
We also request demographic information. The North Central Region SARE program is committed to an ethic of openness, inclusiveness, and diversity in all of its programs, policies, and procedures. 
To monitor our performance in these areas, we collect demographic information. Demographic information is not linked to your proposal. You may choose “prefer not to answer” to each demographic question. If you have questions, please contact Joan Benjamin.
</a:t>
            </a:r>
            <a:endParaRPr lang="en-US" dirty="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11</a:t>
            </a:fld>
            <a:endParaRPr lang="en-US" sz="1300">
              <a:solidFill>
                <a:srgbClr val="000000"/>
              </a:solidFill>
              <a:latin typeface="Arial" charset="0"/>
            </a:endParaRPr>
          </a:p>
        </p:txBody>
      </p:sp>
    </p:spTree>
    <p:extLst>
      <p:ext uri="{BB962C8B-B14F-4D97-AF65-F5344CB8AC3E}">
        <p14:creationId xmlns:p14="http://schemas.microsoft.com/office/powerpoint/2010/main" val="34235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panose="020B0604020202020204" pitchFamily="34" charset="0"/>
              </a:rPr>
              <a:t>Once you have completed the information and logged into the system, you’ll see this screen. Under projects, you’ll see a list of all projects you’ve been associated with.  Under proposals, you’ll see a link to manage applications. This is for you to edit proposals you’ve started but not submitted.</a:t>
            </a:r>
          </a:p>
          <a:p>
            <a:r>
              <a:rPr lang="en-US" smtClean="0">
                <a:latin typeface="Arial" panose="020B0604020202020204" pitchFamily="34" charset="0"/>
              </a:rPr>
              <a:t>Click on “apply for a grant” to start a new proposal.</a:t>
            </a:r>
            <a:endParaRPr 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12</a:t>
            </a:fld>
            <a:endParaRPr lang="en-US" sz="1300">
              <a:solidFill>
                <a:srgbClr val="000000"/>
              </a:solidFill>
              <a:latin typeface="Arial" charset="0"/>
            </a:endParaRPr>
          </a:p>
        </p:txBody>
      </p:sp>
    </p:spTree>
    <p:extLst>
      <p:ext uri="{BB962C8B-B14F-4D97-AF65-F5344CB8AC3E}">
        <p14:creationId xmlns:p14="http://schemas.microsoft.com/office/powerpoint/2010/main" val="58427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panose="020B0604020202020204" pitchFamily="34" charset="0"/>
              </a:rPr>
              <a:t>You will see a list of all open grant applications, for all regions.</a:t>
            </a:r>
          </a:p>
          <a:p>
            <a:endParaRPr lang="en-US" smtClean="0">
              <a:latin typeface="Arial" panose="020B0604020202020204" pitchFamily="34" charset="0"/>
            </a:endParaRPr>
          </a:p>
          <a:p>
            <a:r>
              <a:rPr lang="en-US" smtClean="0">
                <a:latin typeface="Arial" panose="020B0604020202020204" pitchFamily="34" charset="0"/>
              </a:rPr>
              <a:t>Make sure you choose the correct grant program and the North Central Region.  You will be completing the 2019 North Central Youth Educator grant application.</a:t>
            </a:r>
          </a:p>
          <a:p>
            <a:r>
              <a:rPr lang="en-US" smtClean="0">
                <a:latin typeface="Arial" panose="020B0604020202020204" pitchFamily="34" charset="0"/>
              </a:rPr>
              <a:t>Click on “begin a new proposal.”</a:t>
            </a:r>
            <a:endParaRPr lang="en-US" baseline="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13</a:t>
            </a:fld>
            <a:endParaRPr lang="en-US" sz="1300">
              <a:solidFill>
                <a:srgbClr val="000000"/>
              </a:solidFill>
              <a:latin typeface="Arial" charset="0"/>
            </a:endParaRPr>
          </a:p>
        </p:txBody>
      </p:sp>
    </p:spTree>
    <p:extLst>
      <p:ext uri="{BB962C8B-B14F-4D97-AF65-F5344CB8AC3E}">
        <p14:creationId xmlns:p14="http://schemas.microsoft.com/office/powerpoint/2010/main" val="189349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smtClean="0"/>
              <a:t>Items that must be completed are marked with a red asterisk.
Click on “Edit title,” then type in the title of your proposal in the space provided. This lets reviewers know what your project is about – be descriptive but not too wordy. 
Use key words that are useful for finding your project in a website search, keeping the title to 25 words or less.  
Click on save to save your title.  Note that throughout the application, you must click on “save” after every entry to save the information you’ve entered.
</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14</a:t>
            </a:fld>
            <a:endParaRPr lang="en-US" sz="1300">
              <a:solidFill>
                <a:srgbClr val="000000"/>
              </a:solidFill>
              <a:latin typeface="Arial" charset="0"/>
            </a:endParaRPr>
          </a:p>
        </p:txBody>
      </p:sp>
    </p:spTree>
    <p:extLst>
      <p:ext uri="{BB962C8B-B14F-4D97-AF65-F5344CB8AC3E}">
        <p14:creationId xmlns:p14="http://schemas.microsoft.com/office/powerpoint/2010/main" val="2783632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smtClean="0"/>
              <a:t>Click on “Edit description” and provide a brief project description (less than 160 characters). Click on “save” to save the description.</a:t>
            </a:r>
          </a:p>
          <a:p>
            <a:pPr defTabSz="929054">
              <a:defRPr/>
            </a:pPr>
            <a:endParaRPr lang="en-US" smtClean="0"/>
          </a:p>
          <a:p>
            <a:pPr defTabSz="929054">
              <a:defRPr/>
            </a:pPr>
            <a:r>
              <a:rPr lang="en-US" smtClean="0"/>
              <a:t>If an answer has a character or word limit, the system tracks the entry so that you know when you’re running out of room.</a:t>
            </a:r>
          </a:p>
          <a:p>
            <a:pPr defTabSz="929054">
              <a:defRPr/>
            </a:pPr>
            <a:endParaRPr lang="en-US" smtClean="0"/>
          </a:p>
          <a:p>
            <a:pPr defTabSz="929054">
              <a:defRPr/>
            </a:pPr>
            <a:r>
              <a:rPr lang="en-US" smtClean="0"/>
              <a:t> </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15</a:t>
            </a:fld>
            <a:endParaRPr lang="en-US" sz="1300">
              <a:solidFill>
                <a:srgbClr val="000000"/>
              </a:solidFill>
              <a:latin typeface="Arial" charset="0"/>
            </a:endParaRPr>
          </a:p>
        </p:txBody>
      </p:sp>
    </p:spTree>
    <p:extLst>
      <p:ext uri="{BB962C8B-B14F-4D97-AF65-F5344CB8AC3E}">
        <p14:creationId xmlns:p14="http://schemas.microsoft.com/office/powerpoint/2010/main" val="251444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smtClean="0"/>
              <a:t>You’re ready to move on to the first section of the application, “General Information.”</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16</a:t>
            </a:fld>
            <a:endParaRPr lang="en-US" sz="1300">
              <a:solidFill>
                <a:srgbClr val="000000"/>
              </a:solidFill>
              <a:latin typeface="Arial" charset="0"/>
            </a:endParaRPr>
          </a:p>
        </p:txBody>
      </p:sp>
    </p:spTree>
    <p:extLst>
      <p:ext uri="{BB962C8B-B14F-4D97-AF65-F5344CB8AC3E}">
        <p14:creationId xmlns:p14="http://schemas.microsoft.com/office/powerpoint/2010/main" val="3424037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smtClean="0"/>
              <a:t>This section contains information and instructions that are included in the Call for Proposals.  Scroll down to complete information for each question, by clicking on the “edit answer” button and completing the information.  Note that some boxes have drop down menus that will be visible when you click on “select” in the box.</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17</a:t>
            </a:fld>
            <a:endParaRPr lang="en-US" sz="1300">
              <a:solidFill>
                <a:srgbClr val="000000"/>
              </a:solidFill>
              <a:latin typeface="Arial" charset="0"/>
            </a:endParaRPr>
          </a:p>
        </p:txBody>
      </p:sp>
    </p:spTree>
    <p:extLst>
      <p:ext uri="{BB962C8B-B14F-4D97-AF65-F5344CB8AC3E}">
        <p14:creationId xmlns:p14="http://schemas.microsoft.com/office/powerpoint/2010/main" val="2681570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smtClean="0"/>
              <a:t>Once you have completed and saved an answer, a green check mark appears next to that question.</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18</a:t>
            </a:fld>
            <a:endParaRPr lang="en-US" sz="1300">
              <a:solidFill>
                <a:srgbClr val="000000"/>
              </a:solidFill>
              <a:latin typeface="Arial" charset="0"/>
            </a:endParaRPr>
          </a:p>
        </p:txBody>
      </p:sp>
    </p:spTree>
    <p:extLst>
      <p:ext uri="{BB962C8B-B14F-4D97-AF65-F5344CB8AC3E}">
        <p14:creationId xmlns:p14="http://schemas.microsoft.com/office/powerpoint/2010/main" val="175453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smtClean="0"/>
              <a:t>Once you have completed all required and applicable information and saved all information in the General Information section, scroll to the top of the web page and click on “Back To Proposal.”</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19</a:t>
            </a:fld>
            <a:endParaRPr lang="en-US" sz="1300">
              <a:solidFill>
                <a:srgbClr val="000000"/>
              </a:solidFill>
              <a:latin typeface="Arial" charset="0"/>
            </a:endParaRPr>
          </a:p>
        </p:txBody>
      </p:sp>
    </p:spTree>
    <p:extLst>
      <p:ext uri="{BB962C8B-B14F-4D97-AF65-F5344CB8AC3E}">
        <p14:creationId xmlns:p14="http://schemas.microsoft.com/office/powerpoint/2010/main" val="209210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defTabSz="929305">
              <a:spcBef>
                <a:spcPct val="0"/>
              </a:spcBef>
              <a:defRPr/>
            </a:pPr>
            <a:r>
              <a:rPr lang="en-US" smtClean="0">
                <a:latin typeface="Arial" panose="020B0604020202020204" pitchFamily="34" charset="0"/>
              </a:rPr>
              <a:t>SARE is part of USDA and is funded through the National Institute of Food and Agriculture or NIFA program. 
SARE’s purpose is to provide grants and outreach to advance sustainable innovations to the whole of American agriculture.
</a:t>
            </a: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07AD1B-8029-428D-9FF3-A93EE6C7781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smtClean="0"/>
              <a:t>The green check mark by “General Information” indicates that you have completed all required information for that section. You can proceed to the next section, “Grant Proposal.”</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20</a:t>
            </a:fld>
            <a:endParaRPr lang="en-US" sz="1300">
              <a:solidFill>
                <a:srgbClr val="000000"/>
              </a:solidFill>
              <a:latin typeface="Arial" charset="0"/>
            </a:endParaRPr>
          </a:p>
        </p:txBody>
      </p:sp>
    </p:spTree>
    <p:extLst>
      <p:ext uri="{BB962C8B-B14F-4D97-AF65-F5344CB8AC3E}">
        <p14:creationId xmlns:p14="http://schemas.microsoft.com/office/powerpoint/2010/main" val="751583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smtClean="0"/>
              <a:t>Answer each question in this system.  The system will show you how many words you have used so you don’t go over the limit. In this example, 11 out of 100 words have been used. </a:t>
            </a:r>
          </a:p>
          <a:p>
            <a:pPr defTabSz="929054">
              <a:defRPr/>
            </a:pPr>
            <a:r>
              <a:rPr lang="en-US" smtClean="0"/>
              <a:t>Don’t forget to save your answer.</a:t>
            </a:r>
          </a:p>
          <a:p>
            <a:pPr defTabSz="929054">
              <a:defRPr/>
            </a:pPr>
            <a:endParaRPr lang="en-US" smtClean="0"/>
          </a:p>
          <a:p>
            <a:pPr defTabSz="929054">
              <a:defRPr/>
            </a:pPr>
            <a:r>
              <a:rPr lang="en-US" smtClean="0"/>
              <a:t>Once you’ve completed all required questions and saved your answers, you can scroll to the top of the webpage and click on “back to proposal”</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21</a:t>
            </a:fld>
            <a:endParaRPr lang="en-US" sz="1300">
              <a:solidFill>
                <a:srgbClr val="000000"/>
              </a:solidFill>
              <a:latin typeface="Arial" charset="0"/>
            </a:endParaRPr>
          </a:p>
        </p:txBody>
      </p:sp>
    </p:spTree>
    <p:extLst>
      <p:ext uri="{BB962C8B-B14F-4D97-AF65-F5344CB8AC3E}">
        <p14:creationId xmlns:p14="http://schemas.microsoft.com/office/powerpoint/2010/main" val="2471396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baseline="0" smtClean="0"/>
              <a:t>Return to your main proposal page. You’ll see you’ve successfully completed and saved all required information in the first two sections.  </a:t>
            </a:r>
          </a:p>
          <a:p>
            <a:pPr defTabSz="929054">
              <a:defRPr/>
            </a:pPr>
            <a:endParaRPr lang="en-US" baseline="0" smtClean="0"/>
          </a:p>
          <a:p>
            <a:pPr defTabSz="929054">
              <a:defRPr/>
            </a:pPr>
            <a:r>
              <a:rPr lang="en-US" baseline="0" smtClean="0"/>
              <a:t>You can view a draft of your proposal by clicking on “View Draft”.  This function also provides a link to the draft that you can share with collaborators.</a:t>
            </a:r>
          </a:p>
          <a:p>
            <a:pPr defTabSz="929054">
              <a:defRPr/>
            </a:pP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22</a:t>
            </a:fld>
            <a:endParaRPr lang="en-US" sz="1300">
              <a:solidFill>
                <a:srgbClr val="000000"/>
              </a:solidFill>
              <a:latin typeface="Arial" charset="0"/>
            </a:endParaRPr>
          </a:p>
        </p:txBody>
      </p:sp>
    </p:spTree>
    <p:extLst>
      <p:ext uri="{BB962C8B-B14F-4D97-AF65-F5344CB8AC3E}">
        <p14:creationId xmlns:p14="http://schemas.microsoft.com/office/powerpoint/2010/main" val="4064401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baseline="0" smtClean="0"/>
              <a:t>When you click on “draft”, it will give you this page.  You can give the link to collaborators and they’ll see this same draft.
To return to your proposal, you'll close the draft window.
</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23</a:t>
            </a:fld>
            <a:endParaRPr lang="en-US" sz="1300">
              <a:solidFill>
                <a:srgbClr val="000000"/>
              </a:solidFill>
              <a:latin typeface="Arial" charset="0"/>
            </a:endParaRPr>
          </a:p>
        </p:txBody>
      </p:sp>
    </p:spTree>
    <p:extLst>
      <p:ext uri="{BB962C8B-B14F-4D97-AF65-F5344CB8AC3E}">
        <p14:creationId xmlns:p14="http://schemas.microsoft.com/office/powerpoint/2010/main" val="1975547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baseline="0" smtClean="0"/>
              <a:t>You're now ready to complete the budget section.
</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24</a:t>
            </a:fld>
            <a:endParaRPr lang="en-US" sz="1300">
              <a:solidFill>
                <a:srgbClr val="000000"/>
              </a:solidFill>
              <a:latin typeface="Arial" charset="0"/>
            </a:endParaRPr>
          </a:p>
        </p:txBody>
      </p:sp>
    </p:spTree>
    <p:extLst>
      <p:ext uri="{BB962C8B-B14F-4D97-AF65-F5344CB8AC3E}">
        <p14:creationId xmlns:p14="http://schemas.microsoft.com/office/powerpoint/2010/main" val="1511840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baseline="0" smtClean="0"/>
              <a:t>Follow the guidelines provided to enter each item of your budget.</a:t>
            </a:r>
          </a:p>
          <a:p>
            <a:pPr defTabSz="929054">
              <a:defRPr/>
            </a:pP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25</a:t>
            </a:fld>
            <a:endParaRPr lang="en-US" sz="1300">
              <a:solidFill>
                <a:srgbClr val="000000"/>
              </a:solidFill>
              <a:latin typeface="Arial" charset="0"/>
            </a:endParaRPr>
          </a:p>
        </p:txBody>
      </p:sp>
    </p:spTree>
    <p:extLst>
      <p:ext uri="{BB962C8B-B14F-4D97-AF65-F5344CB8AC3E}">
        <p14:creationId xmlns:p14="http://schemas.microsoft.com/office/powerpoint/2010/main" val="3687707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baseline="0" smtClean="0"/>
              <a:t>Click on “Add a budget item” then click on “budget category”. Choose the category for the item you are entering. The drop down menu gives you a choice of several categories.</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26</a:t>
            </a:fld>
            <a:endParaRPr lang="en-US" sz="1300">
              <a:solidFill>
                <a:srgbClr val="000000"/>
              </a:solidFill>
              <a:latin typeface="Arial" charset="0"/>
            </a:endParaRPr>
          </a:p>
        </p:txBody>
      </p:sp>
    </p:spTree>
    <p:extLst>
      <p:ext uri="{BB962C8B-B14F-4D97-AF65-F5344CB8AC3E}">
        <p14:creationId xmlns:p14="http://schemas.microsoft.com/office/powerpoint/2010/main" val="1433452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baseline="0" smtClean="0"/>
              <a:t>Complete the Item Description.  Under Details/Justification, follow the budget guidelines to show how you calculated the total cost for that item.  You can add another budget item to stay on the same page, but none of the information will be saved until you click on the save button.</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27</a:t>
            </a:fld>
            <a:endParaRPr lang="en-US" sz="1300">
              <a:solidFill>
                <a:srgbClr val="000000"/>
              </a:solidFill>
              <a:latin typeface="Arial" charset="0"/>
            </a:endParaRPr>
          </a:p>
        </p:txBody>
      </p:sp>
    </p:spTree>
    <p:extLst>
      <p:ext uri="{BB962C8B-B14F-4D97-AF65-F5344CB8AC3E}">
        <p14:creationId xmlns:p14="http://schemas.microsoft.com/office/powerpoint/2010/main" val="2431164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baseline="0" smtClean="0"/>
              <a:t>Here’s a sample budget.  Once you’ve entered all of your items, scroll to the top of the webpage and click on “back to proposal”.</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28</a:t>
            </a:fld>
            <a:endParaRPr lang="en-US" sz="1300">
              <a:solidFill>
                <a:srgbClr val="000000"/>
              </a:solidFill>
              <a:latin typeface="Arial" charset="0"/>
            </a:endParaRPr>
          </a:p>
        </p:txBody>
      </p:sp>
    </p:spTree>
    <p:extLst>
      <p:ext uri="{BB962C8B-B14F-4D97-AF65-F5344CB8AC3E}">
        <p14:creationId xmlns:p14="http://schemas.microsoft.com/office/powerpoint/2010/main" val="1674776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baseline="0" smtClean="0"/>
              <a:t>Once you’ve completed the three required sections, go to the Livestock Care Plan section, even if your proposal doesn’t use livestock. You must answer “no” in that section in order to complete all requirements.  If your project does use livestock, please answer the questions in the animal care form in that section.</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29</a:t>
            </a:fld>
            <a:endParaRPr lang="en-US" sz="1300">
              <a:solidFill>
                <a:srgbClr val="000000"/>
              </a:solidFill>
              <a:latin typeface="Arial" charset="0"/>
            </a:endParaRPr>
          </a:p>
        </p:txBody>
      </p:sp>
    </p:spTree>
    <p:extLst>
      <p:ext uri="{BB962C8B-B14F-4D97-AF65-F5344CB8AC3E}">
        <p14:creationId xmlns:p14="http://schemas.microsoft.com/office/powerpoint/2010/main" val="70319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defTabSz="929305">
              <a:defRPr/>
            </a:pPr>
            <a:r>
              <a:rPr lang="en-US" smtClean="0"/>
              <a:t>The program is run by four regions—North Central, Northeast, South and West, each guided by a volunteer Administrative Council that makes grants and sets regional priorities. </a:t>
            </a:r>
          </a:p>
          <a:p>
            <a:pPr defTabSz="929305">
              <a:defRPr/>
            </a:pPr>
            <a:endParaRPr lang="en-US" smtClean="0"/>
          </a:p>
          <a:p>
            <a:pPr defTabSz="929305">
              <a:defRPr/>
            </a:pPr>
            <a:r>
              <a:rPr lang="en-US" smtClean="0"/>
              <a:t>SARE is a decentralized, grassroots grant program in that each of the four regions makes its own funding decisions, including what type of grant programs to offer in their respective region. </a:t>
            </a:r>
          </a:p>
          <a:p>
            <a:pPr defTabSz="929305">
              <a:defRPr/>
            </a:pPr>
            <a:endParaRPr lang="en-US" smtClean="0"/>
          </a:p>
          <a:p>
            <a:pPr defTabSz="929305">
              <a:defRPr/>
            </a:pPr>
            <a:r>
              <a:rPr lang="en-US" smtClean="0"/>
              <a:t>NCR-SARE’s proposal review teams and the governing Administrative Council include regional farmers and ranchers, extension educators, researchers and personnel from state and federal agencies.  </a:t>
            </a:r>
          </a:p>
          <a:p>
            <a:pPr defTabSz="929305">
              <a:defRPr/>
            </a:pPr>
            <a:endParaRPr lang="en-US" smtClean="0"/>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778B93-8EEF-4B91-926C-E1276700D0F2}"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baseline="0" smtClean="0"/>
              <a:t>You’ve now completed all required sections, and are ready to submit the proposal. Click on “submit proposal”.</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30</a:t>
            </a:fld>
            <a:endParaRPr lang="en-US" sz="1300">
              <a:solidFill>
                <a:srgbClr val="000000"/>
              </a:solidFill>
              <a:latin typeface="Arial" charset="0"/>
            </a:endParaRPr>
          </a:p>
        </p:txBody>
      </p:sp>
    </p:spTree>
    <p:extLst>
      <p:ext uri="{BB962C8B-B14F-4D97-AF65-F5344CB8AC3E}">
        <p14:creationId xmlns:p14="http://schemas.microsoft.com/office/powerpoint/2010/main" val="1117123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a:defRPr/>
            </a:pPr>
            <a:r>
              <a:rPr lang="en-US" baseline="0" smtClean="0"/>
              <a:t>You’ll land on this page to complete submission.  Click “I understand”, then submit proposal.  You do have the ability to unsubmit and make changes prior to the closing date for the grant program.</a:t>
            </a:r>
            <a:endParaRPr lang="en-US" baseline="0"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31</a:t>
            </a:fld>
            <a:endParaRPr lang="en-US" sz="1300">
              <a:solidFill>
                <a:srgbClr val="000000"/>
              </a:solidFill>
              <a:latin typeface="Arial" charset="0"/>
            </a:endParaRPr>
          </a:p>
        </p:txBody>
      </p:sp>
    </p:spTree>
    <p:extLst>
      <p:ext uri="{BB962C8B-B14F-4D97-AF65-F5344CB8AC3E}">
        <p14:creationId xmlns:p14="http://schemas.microsoft.com/office/powerpoint/2010/main" val="2171159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054" eaLnBrk="0" fontAlgn="base" hangingPunct="0">
              <a:spcBef>
                <a:spcPct val="30000"/>
              </a:spcBef>
              <a:spcAft>
                <a:spcPct val="0"/>
              </a:spcAft>
              <a:defRPr/>
            </a:pPr>
            <a:r>
              <a:rPr lang="en-US" smtClean="0"/>
              <a:t>You will see this confirmation page. Note that in this system, you can “unsubmit” and make changes PRIOR to the closing date for the grant program.  Make sure you resubmit by the closing date and time.</a:t>
            </a:r>
          </a:p>
          <a:p>
            <a:pPr defTabSz="929054" eaLnBrk="0" fontAlgn="base" hangingPunct="0">
              <a:spcBef>
                <a:spcPct val="30000"/>
              </a:spcBef>
              <a:spcAft>
                <a:spcPct val="0"/>
              </a:spcAft>
              <a:defRPr/>
            </a:pPr>
            <a:r>
              <a:rPr lang="en-US" smtClean="0"/>
              <a:t> </a:t>
            </a:r>
            <a:endParaRPr lang="en-US" dirty="0" smtClean="0"/>
          </a:p>
        </p:txBody>
      </p:sp>
      <p:sp>
        <p:nvSpPr>
          <p:cNvPr id="4" name="Slide Number Placeholder 3"/>
          <p:cNvSpPr>
            <a:spLocks noGrp="1"/>
          </p:cNvSpPr>
          <p:nvPr>
            <p:ph type="sldNum" sz="quarter" idx="10"/>
          </p:nvPr>
        </p:nvSpPr>
        <p:spPr/>
        <p:txBody>
          <a:bodyPr/>
          <a:lstStyle/>
          <a:p>
            <a:pPr defTabSz="972913" fontAlgn="base">
              <a:spcBef>
                <a:spcPct val="0"/>
              </a:spcBef>
              <a:spcAft>
                <a:spcPct val="0"/>
              </a:spcAft>
              <a:defRPr/>
            </a:pPr>
            <a:fld id="{66590B0A-B772-4B7C-8E8D-16CF4316E5FE}" type="slidenum">
              <a:rPr lang="en-US" sz="1300">
                <a:solidFill>
                  <a:srgbClr val="000000"/>
                </a:solidFill>
                <a:latin typeface="Arial" charset="0"/>
              </a:rPr>
              <a:pPr defTabSz="972913" fontAlgn="base">
                <a:spcBef>
                  <a:spcPct val="0"/>
                </a:spcBef>
                <a:spcAft>
                  <a:spcPct val="0"/>
                </a:spcAft>
                <a:defRPr/>
              </a:pPr>
              <a:t>32</a:t>
            </a:fld>
            <a:endParaRPr lang="en-US" sz="1300">
              <a:solidFill>
                <a:srgbClr val="000000"/>
              </a:solidFill>
              <a:latin typeface="Arial" charset="0"/>
            </a:endParaRPr>
          </a:p>
        </p:txBody>
      </p:sp>
    </p:spTree>
    <p:extLst>
      <p:ext uri="{BB962C8B-B14F-4D97-AF65-F5344CB8AC3E}">
        <p14:creationId xmlns:p14="http://schemas.microsoft.com/office/powerpoint/2010/main" val="717039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Congratulations!  You have now successfully submitted your Youth Educator Grant Proposal. 
A committee of farmers, ranchers, educators, researchers, and others with an interest in youth education will review the proposals and make funding recommendations to the NCR-SARE Administrative Council. 
The Administrative Council members make the final funding decisions.  
Awards will be announced by the end of March 2019. 
If you have any questions contact NCR-SARE.
Good luck with your proposal.
</a:t>
            </a:r>
            <a:endParaRPr lang="en-US" dirty="0"/>
          </a:p>
        </p:txBody>
      </p:sp>
      <p:sp>
        <p:nvSpPr>
          <p:cNvPr id="4" name="Slide Number Placeholder 3"/>
          <p:cNvSpPr>
            <a:spLocks noGrp="1"/>
          </p:cNvSpPr>
          <p:nvPr>
            <p:ph type="sldNum" sz="quarter" idx="10"/>
          </p:nvPr>
        </p:nvSpPr>
        <p:spPr/>
        <p:txBody>
          <a:bodyPr/>
          <a:lstStyle/>
          <a:p>
            <a:fld id="{0FF2DC9D-213B-4845-8925-8A6803143DB6}" type="slidenum">
              <a:rPr lang="en-US" smtClean="0"/>
              <a:pPr/>
              <a:t>33</a:t>
            </a:fld>
            <a:endParaRPr lang="en-US"/>
          </a:p>
        </p:txBody>
      </p:sp>
    </p:spTree>
    <p:extLst>
      <p:ext uri="{BB962C8B-B14F-4D97-AF65-F5344CB8AC3E}">
        <p14:creationId xmlns:p14="http://schemas.microsoft.com/office/powerpoint/2010/main" val="73274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altLang="en-US" smtClean="0"/>
              <a:t>The North Central Region of SARE  consists of 12 states: Illinois, Indiana, Iowa, Kansas, Michigan, Minnesota, Missouri, Nebraska, North Dakota, Ohio, South Dakota, and Wisconsin. </a:t>
            </a:r>
          </a:p>
          <a:p>
            <a:pPr eaLnBrk="1" hangingPunct="1">
              <a:lnSpc>
                <a:spcPct val="80000"/>
              </a:lnSpc>
            </a:pPr>
            <a:endParaRPr lang="en-US" altLang="en-US" smtClean="0"/>
          </a:p>
          <a:p>
            <a:pPr eaLnBrk="1" hangingPunct="1">
              <a:lnSpc>
                <a:spcPct val="80000"/>
              </a:lnSpc>
            </a:pPr>
            <a:r>
              <a:rPr lang="en-US" altLang="en-US" smtClean="0"/>
              <a:t>SARE Outreach works with SARE's regions to share grantee research results with farmers, ranchers, educators, consumers and others interested in sustainable agriculture. SARE publications cover the gamut of sustainable agriculture practices, from books on cover crops and building soil health to bulletins on managing rangeland and water resources to online resources like Topic Rooms and videos. </a:t>
            </a:r>
          </a:p>
          <a:p>
            <a:pPr eaLnBrk="1" hangingPunct="1">
              <a:lnSpc>
                <a:spcPct val="80000"/>
              </a:lnSpc>
            </a:pPr>
            <a:endParaRPr lang="en-US" altLang="en-US" smtClean="0"/>
          </a:p>
          <a:p>
            <a:pPr eaLnBrk="1" hangingPunct="1">
              <a:lnSpc>
                <a:spcPct val="80000"/>
              </a:lnSpc>
            </a:pPr>
            <a:r>
              <a:rPr lang="en-US" altLang="en-US" smtClean="0"/>
              <a:t>SARE Outreach materials and information on all funded SARE grant projects can be found on the SARE website: www.sare.org</a:t>
            </a:r>
          </a:p>
          <a:p>
            <a:pPr eaLnBrk="1" hangingPunct="1">
              <a:lnSpc>
                <a:spcPct val="80000"/>
              </a:lnSpc>
            </a:pPr>
            <a:endParaRPr lang="en-US" altLang="en-US" smtClean="0"/>
          </a:p>
          <a:p>
            <a:pPr eaLnBrk="1" hangingPunct="1">
              <a:lnSpc>
                <a:spcPct val="80000"/>
              </a:lnSpc>
            </a:pPr>
            <a:r>
              <a:rPr lang="en-US" altLang="en-US" smtClean="0"/>
              <a:t>Before writing a proposal, determine a clear project goal and explore previous research.  It often helps to contact NCR-SARE, local agriculture groups, NRCS and/or Extension educators to share ideas and invite participation.</a:t>
            </a:r>
            <a:endParaRPr lang="en-US" b="0"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63AC65-76F3-4A9C-A660-7D00E99501A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defTabSz="929305">
              <a:spcBef>
                <a:spcPct val="0"/>
              </a:spcBef>
              <a:defRPr/>
            </a:pPr>
            <a:r>
              <a:rPr lang="en-US" baseline="0" smtClean="0">
                <a:latin typeface="Arial" panose="020B0604020202020204" pitchFamily="34" charset="0"/>
              </a:rPr>
              <a:t>Sustainable agriculture emphasizes the Economic, Environmental, and Social Impacts of agriculture. In your proposal, you should explain how your project addresses each of the three tenets of sustainable agriculture, even if it emphasizes one tenet over the others. </a:t>
            </a:r>
          </a:p>
          <a:p>
            <a:pPr defTabSz="929305">
              <a:spcBef>
                <a:spcPct val="0"/>
              </a:spcBef>
              <a:defRPr/>
            </a:pPr>
            <a:endParaRPr lang="en-US" baseline="0" smtClean="0">
              <a:latin typeface="Arial" panose="020B0604020202020204" pitchFamily="34" charset="0"/>
            </a:endParaRPr>
          </a:p>
          <a:p>
            <a:pPr defTabSz="929305">
              <a:spcBef>
                <a:spcPct val="0"/>
              </a:spcBef>
              <a:defRPr/>
            </a:pPr>
            <a:r>
              <a:rPr lang="en-US" baseline="0" smtClean="0">
                <a:latin typeface="Arial" panose="020B0604020202020204" pitchFamily="34" charset="0"/>
              </a:rPr>
              <a:t>These grants are for sustainable agriculture research, demonstration, and education projects; they are NOT for everyday expenses or start up costs.</a:t>
            </a:r>
          </a:p>
          <a:p>
            <a:pPr defTabSz="929305">
              <a:spcBef>
                <a:spcPct val="0"/>
              </a:spcBef>
              <a:defRPr/>
            </a:pPr>
            <a:endParaRPr lang="en-US" baseline="0" smtClean="0">
              <a:latin typeface="Arial" panose="020B0604020202020204" pitchFamily="34" charset="0"/>
            </a:endParaRPr>
          </a:p>
          <a:p>
            <a:pPr defTabSz="929305">
              <a:spcBef>
                <a:spcPct val="0"/>
              </a:spcBef>
              <a:defRPr/>
            </a:pPr>
            <a:endParaRPr lang="en-US" baseline="0" smtClean="0">
              <a:latin typeface="Arial" panose="020B0604020202020204" pitchFamily="34" charset="0"/>
            </a:endParaRPr>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342B92-FA81-4F22-80A8-7C70EE6669A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NCR-SARE has awarded over $69 M and funded over 2175 projects across the twelve state region since 1988.
The Partnership Grant Program was recently added to the NCR-SARE portfolio and began funding projects in 2015.
</a:t>
            </a: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517E81-204E-49B0-A3BF-86B5953FFCB4}" type="slidenum">
              <a:rPr lang="en-US" smtClean="0"/>
              <a:pPr/>
              <a:t>6</a:t>
            </a:fld>
            <a:endParaRPr lang="en-US" smtClean="0"/>
          </a:p>
        </p:txBody>
      </p:sp>
    </p:spTree>
    <p:extLst>
      <p:ext uri="{BB962C8B-B14F-4D97-AF65-F5344CB8AC3E}">
        <p14:creationId xmlns:p14="http://schemas.microsoft.com/office/powerpoint/2010/main" val="32569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North Central Region SARE recognizes that youth programs are a way to introduce new and exciting farming and ranching options to youth, parents, and community members.  </a:t>
            </a:r>
          </a:p>
          <a:p>
            <a:pPr eaLnBrk="1" hangingPunct="1">
              <a:spcBef>
                <a:spcPct val="0"/>
              </a:spcBef>
            </a:pPr>
            <a:endParaRPr lang="en-US" smtClean="0"/>
          </a:p>
          <a:p>
            <a:pPr eaLnBrk="1" hangingPunct="1">
              <a:spcBef>
                <a:spcPct val="0"/>
              </a:spcBef>
            </a:pPr>
            <a:r>
              <a:rPr lang="en-US" smtClean="0"/>
              <a:t>The Youth Educator program supports opportunities for youth educators to research, demonstrate, and learn more about sustainable agriculture.</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37D729-28FE-4EBF-B105-0688FF8C443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Youth Education projects should help youth discover that sustainable farming and ranching is profitable; good for families, communities, and their quality of life; and good for the environment in the long term. 
</a:t>
            </a:r>
            <a:endParaRPr lang="en-US" dirty="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D81F1B-6353-46D2-A212-4022504EE6D0}" type="slidenum">
              <a:rPr lang="en-US" smtClean="0"/>
              <a:pPr/>
              <a:t>8</a:t>
            </a:fld>
            <a:endParaRPr lang="en-US" smtClean="0"/>
          </a:p>
        </p:txBody>
      </p:sp>
    </p:spTree>
    <p:extLst>
      <p:ext uri="{BB962C8B-B14F-4D97-AF65-F5344CB8AC3E}">
        <p14:creationId xmlns:p14="http://schemas.microsoft.com/office/powerpoint/2010/main" val="377289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NCR-SARE uses an online submission system to take applications. Open grant calls for proposals for the various grant programs can be found in this section of our homepage. 
You will first want to download a copy of the current Call for Youth Educator Grant Proposals. It contains directions and the application. Download the Word version so you can use it to work on a draft of your proposal.
Make sure you have the current call, as there are changes from the previous call.  If you have any problems downloading the call for proposals, please contact the NCR-SARE office and we can send you a copy either by email or US post.
Online Submission Deadline is 4:00 p.m. CST, Thursday, November 15, 2018.  If you are unable to use the online system, you may submit a proposal by mail or e-mail. Mail and e-mail submissions must be received by 4 p.m. CST  on Thursday, November 15, 2018 at the Saint Paul NCR-SARE Office.
Proposals sent by Fax will NOT be accepted. </a:t>
            </a:r>
            <a:endParaRPr lang="en-US" dirty="0"/>
          </a:p>
        </p:txBody>
      </p:sp>
      <p:sp>
        <p:nvSpPr>
          <p:cNvPr id="4" name="Slide Number Placeholder 3"/>
          <p:cNvSpPr>
            <a:spLocks noGrp="1"/>
          </p:cNvSpPr>
          <p:nvPr>
            <p:ph type="sldNum" sz="quarter" idx="10"/>
          </p:nvPr>
        </p:nvSpPr>
        <p:spPr/>
        <p:txBody>
          <a:bodyPr/>
          <a:lstStyle/>
          <a:p>
            <a:fld id="{0FF2DC9D-213B-4845-8925-8A6803143DB6}" type="slidenum">
              <a:rPr lang="en-US" smtClean="0"/>
              <a:pPr/>
              <a:t>9</a:t>
            </a:fld>
            <a:endParaRPr lang="en-US"/>
          </a:p>
        </p:txBody>
      </p:sp>
    </p:spTree>
    <p:extLst>
      <p:ext uri="{BB962C8B-B14F-4D97-AF65-F5344CB8AC3E}">
        <p14:creationId xmlns:p14="http://schemas.microsoft.com/office/powerpoint/2010/main" val="46043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B88270-7DE5-409E-B4D2-BB97B401BFBF}"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48A62-E768-462B-8CC8-C068BEB01E46}" type="slidenum">
              <a:rPr lang="en-US" smtClean="0"/>
              <a:pPr/>
              <a:t>‹#›</a:t>
            </a:fld>
            <a:endParaRPr lang="en-US"/>
          </a:p>
        </p:txBody>
      </p:sp>
    </p:spTree>
    <p:extLst>
      <p:ext uri="{BB962C8B-B14F-4D97-AF65-F5344CB8AC3E}">
        <p14:creationId xmlns:p14="http://schemas.microsoft.com/office/powerpoint/2010/main" val="211500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88270-7DE5-409E-B4D2-BB97B401BFBF}"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48A62-E768-462B-8CC8-C068BEB01E46}" type="slidenum">
              <a:rPr lang="en-US" smtClean="0"/>
              <a:pPr/>
              <a:t>‹#›</a:t>
            </a:fld>
            <a:endParaRPr lang="en-US"/>
          </a:p>
        </p:txBody>
      </p:sp>
    </p:spTree>
    <p:extLst>
      <p:ext uri="{BB962C8B-B14F-4D97-AF65-F5344CB8AC3E}">
        <p14:creationId xmlns:p14="http://schemas.microsoft.com/office/powerpoint/2010/main" val="385287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88270-7DE5-409E-B4D2-BB97B401BFBF}"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48A62-E768-462B-8CC8-C068BEB01E46}" type="slidenum">
              <a:rPr lang="en-US" smtClean="0"/>
              <a:pPr/>
              <a:t>‹#›</a:t>
            </a:fld>
            <a:endParaRPr lang="en-US"/>
          </a:p>
        </p:txBody>
      </p:sp>
    </p:spTree>
    <p:extLst>
      <p:ext uri="{BB962C8B-B14F-4D97-AF65-F5344CB8AC3E}">
        <p14:creationId xmlns:p14="http://schemas.microsoft.com/office/powerpoint/2010/main" val="492381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custDataLst>
              <p:tags r:id="rId2"/>
            </p:custDataLst>
          </p:nvPr>
        </p:nvSpPr>
        <p:spPr>
          <a:xfrm>
            <a:off x="609600" y="1600200"/>
            <a:ext cx="79248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609600" y="3886200"/>
            <a:ext cx="79248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custDataLst>
              <p:tags r:id="rId4"/>
            </p:custDataLst>
          </p:nvPr>
        </p:nvSpPr>
        <p:spPr>
          <a:ln/>
        </p:spPr>
        <p:txBody>
          <a:bodyPr/>
          <a:lstStyle>
            <a:lvl1pPr>
              <a:defRPr/>
            </a:lvl1pPr>
          </a:lstStyle>
          <a:p>
            <a:pPr>
              <a:defRPr/>
            </a:pPr>
            <a:endParaRPr lang="en-US"/>
          </a:p>
        </p:txBody>
      </p:sp>
      <p:sp>
        <p:nvSpPr>
          <p:cNvPr id="6" name="Rectangle 9"/>
          <p:cNvSpPr>
            <a:spLocks noGrp="1" noChangeArrowheads="1"/>
          </p:cNvSpPr>
          <p:nvPr>
            <p:ph type="ftr" sz="quarter" idx="11"/>
            <p:custDataLst>
              <p:tags r:id="rId5"/>
            </p:custDataLst>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custDataLst>
              <p:tags r:id="rId6"/>
            </p:custDataLst>
          </p:nvPr>
        </p:nvSpPr>
        <p:spPr>
          <a:ln/>
        </p:spPr>
        <p:txBody>
          <a:bodyPr/>
          <a:lstStyle>
            <a:lvl1pPr>
              <a:defRPr/>
            </a:lvl1pPr>
          </a:lstStyle>
          <a:p>
            <a:pPr>
              <a:defRPr/>
            </a:pPr>
            <a:fld id="{6E9CCCAD-24F3-42EE-B867-8AF74B508437}" type="slidenum">
              <a:rPr lang="en-US"/>
              <a:pPr>
                <a:defRPr/>
              </a:pPr>
              <a:t>‹#›</a:t>
            </a:fld>
            <a:endParaRPr lang="en-US"/>
          </a:p>
        </p:txBody>
      </p:sp>
    </p:spTree>
    <p:extLst>
      <p:ext uri="{BB962C8B-B14F-4D97-AF65-F5344CB8AC3E}">
        <p14:creationId xmlns:p14="http://schemas.microsoft.com/office/powerpoint/2010/main" val="27573129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3FB88270-7DE5-409E-B4D2-BB97B401BFBF}" type="datetimeFigureOut">
              <a:rPr lang="en-US" smtClean="0"/>
              <a:pPr/>
              <a:t>8/27/2018</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C2948A62-E768-462B-8CC8-C068BEB01E46}" type="slidenum">
              <a:rPr lang="en-US" smtClean="0"/>
              <a:pPr/>
              <a:t>‹#›</a:t>
            </a:fld>
            <a:endParaRPr lang="en-US"/>
          </a:p>
        </p:txBody>
      </p:sp>
    </p:spTree>
    <p:extLst>
      <p:ext uri="{BB962C8B-B14F-4D97-AF65-F5344CB8AC3E}">
        <p14:creationId xmlns:p14="http://schemas.microsoft.com/office/powerpoint/2010/main" val="21622885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88270-7DE5-409E-B4D2-BB97B401BFBF}"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48A62-E768-462B-8CC8-C068BEB01E46}" type="slidenum">
              <a:rPr lang="en-US" smtClean="0"/>
              <a:pPr/>
              <a:t>‹#›</a:t>
            </a:fld>
            <a:endParaRPr lang="en-US"/>
          </a:p>
        </p:txBody>
      </p:sp>
    </p:spTree>
    <p:extLst>
      <p:ext uri="{BB962C8B-B14F-4D97-AF65-F5344CB8AC3E}">
        <p14:creationId xmlns:p14="http://schemas.microsoft.com/office/powerpoint/2010/main" val="422149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4"/>
            </p:custDataLst>
          </p:nvPr>
        </p:nvSpPr>
        <p:spPr/>
        <p:txBody>
          <a:bodyPr/>
          <a:lstStyle/>
          <a:p>
            <a:fld id="{3FB88270-7DE5-409E-B4D2-BB97B401BFBF}" type="datetimeFigureOut">
              <a:rPr lang="en-US" smtClean="0"/>
              <a:pPr/>
              <a:t>8/27/2018</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C2948A62-E768-462B-8CC8-C068BEB01E46}" type="slidenum">
              <a:rPr lang="en-US" smtClean="0"/>
              <a:pPr/>
              <a:t>‹#›</a:t>
            </a:fld>
            <a:endParaRPr lang="en-US"/>
          </a:p>
        </p:txBody>
      </p:sp>
    </p:spTree>
    <p:extLst>
      <p:ext uri="{BB962C8B-B14F-4D97-AF65-F5344CB8AC3E}">
        <p14:creationId xmlns:p14="http://schemas.microsoft.com/office/powerpoint/2010/main" val="2841463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B88270-7DE5-409E-B4D2-BB97B401BFBF}" type="datetimeFigureOut">
              <a:rPr lang="en-US" smtClean="0"/>
              <a:pPr/>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48A62-E768-462B-8CC8-C068BEB01E46}" type="slidenum">
              <a:rPr lang="en-US" smtClean="0"/>
              <a:pPr/>
              <a:t>‹#›</a:t>
            </a:fld>
            <a:endParaRPr lang="en-US"/>
          </a:p>
        </p:txBody>
      </p:sp>
    </p:spTree>
    <p:extLst>
      <p:ext uri="{BB962C8B-B14F-4D97-AF65-F5344CB8AC3E}">
        <p14:creationId xmlns:p14="http://schemas.microsoft.com/office/powerpoint/2010/main" val="78687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B88270-7DE5-409E-B4D2-BB97B401BFBF}" type="datetimeFigureOut">
              <a:rPr lang="en-US" smtClean="0"/>
              <a:pPr/>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48A62-E768-462B-8CC8-C068BEB01E46}" type="slidenum">
              <a:rPr lang="en-US" smtClean="0"/>
              <a:pPr/>
              <a:t>‹#›</a:t>
            </a:fld>
            <a:endParaRPr lang="en-US"/>
          </a:p>
        </p:txBody>
      </p:sp>
    </p:spTree>
    <p:extLst>
      <p:ext uri="{BB962C8B-B14F-4D97-AF65-F5344CB8AC3E}">
        <p14:creationId xmlns:p14="http://schemas.microsoft.com/office/powerpoint/2010/main" val="98214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3FB88270-7DE5-409E-B4D2-BB97B401BFBF}" type="datetimeFigureOut">
              <a:rPr lang="en-US" smtClean="0"/>
              <a:pPr/>
              <a:t>8/27/2018</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C2948A62-E768-462B-8CC8-C068BEB01E46}" type="slidenum">
              <a:rPr lang="en-US" smtClean="0"/>
              <a:pPr/>
              <a:t>‹#›</a:t>
            </a:fld>
            <a:endParaRPr lang="en-US"/>
          </a:p>
        </p:txBody>
      </p:sp>
    </p:spTree>
    <p:extLst>
      <p:ext uri="{BB962C8B-B14F-4D97-AF65-F5344CB8AC3E}">
        <p14:creationId xmlns:p14="http://schemas.microsoft.com/office/powerpoint/2010/main" val="19808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88270-7DE5-409E-B4D2-BB97B401BFBF}"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48A62-E768-462B-8CC8-C068BEB01E46}" type="slidenum">
              <a:rPr lang="en-US" smtClean="0"/>
              <a:pPr/>
              <a:t>‹#›</a:t>
            </a:fld>
            <a:endParaRPr lang="en-US"/>
          </a:p>
        </p:txBody>
      </p:sp>
    </p:spTree>
    <p:extLst>
      <p:ext uri="{BB962C8B-B14F-4D97-AF65-F5344CB8AC3E}">
        <p14:creationId xmlns:p14="http://schemas.microsoft.com/office/powerpoint/2010/main" val="59890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88270-7DE5-409E-B4D2-BB97B401BFBF}"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48A62-E768-462B-8CC8-C068BEB01E46}" type="slidenum">
              <a:rPr lang="en-US" smtClean="0"/>
              <a:pPr/>
              <a:t>‹#›</a:t>
            </a:fld>
            <a:endParaRPr lang="en-US"/>
          </a:p>
        </p:txBody>
      </p:sp>
    </p:spTree>
    <p:extLst>
      <p:ext uri="{BB962C8B-B14F-4D97-AF65-F5344CB8AC3E}">
        <p14:creationId xmlns:p14="http://schemas.microsoft.com/office/powerpoint/2010/main" val="61328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88270-7DE5-409E-B4D2-BB97B401BFBF}" type="datetimeFigureOut">
              <a:rPr lang="en-US" smtClean="0"/>
              <a:pPr/>
              <a:t>8/27/2018</a:t>
            </a:fld>
            <a:endParaRPr lang="en-US"/>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48A62-E768-462B-8CC8-C068BEB01E46}" type="slidenum">
              <a:rPr lang="en-US" smtClean="0"/>
              <a:pPr/>
              <a:t>‹#›</a:t>
            </a:fld>
            <a:endParaRPr lang="en-US"/>
          </a:p>
        </p:txBody>
      </p:sp>
    </p:spTree>
    <p:extLst>
      <p:ext uri="{BB962C8B-B14F-4D97-AF65-F5344CB8AC3E}">
        <p14:creationId xmlns:p14="http://schemas.microsoft.com/office/powerpoint/2010/main" val="2357129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9.xml"/><Relationship Id="rId7" Type="http://schemas.openxmlformats.org/officeDocument/2006/relationships/notesSlide" Target="../notesSlides/notesSlide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4.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11.tmp"/><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94.xml"/></Relationships>
</file>

<file path=ppt/slides/_rels/slide1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2.tmp"/><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3.tmp"/><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102.xml"/><Relationship Id="rId7"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9" Type="http://schemas.openxmlformats.org/officeDocument/2006/relationships/image" Target="../media/image14.tmp"/></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8.xml"/><Relationship Id="rId7" Type="http://schemas.openxmlformats.org/officeDocument/2006/relationships/tags" Target="../tags/tag11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image" Target="../media/image16.tmp"/><Relationship Id="rId5" Type="http://schemas.openxmlformats.org/officeDocument/2006/relationships/tags" Target="../tags/tag110.xml"/><Relationship Id="rId10" Type="http://schemas.openxmlformats.org/officeDocument/2006/relationships/image" Target="../media/image15.tmp"/><Relationship Id="rId4" Type="http://schemas.openxmlformats.org/officeDocument/2006/relationships/tags" Target="../tags/tag109.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15.xml"/><Relationship Id="rId7"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image" Target="../media/image17.tmp"/></Relationships>
</file>

<file path=ppt/slides/_rels/slide16.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8.tmp"/><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20.tmp"/><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9.tmp"/><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1.tmp"/><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22.tmp"/><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5.jpeg"/><Relationship Id="rId5" Type="http://schemas.openxmlformats.org/officeDocument/2006/relationships/tags" Target="../tags/tag36.xml"/><Relationship Id="rId10" Type="http://schemas.openxmlformats.org/officeDocument/2006/relationships/image" Target="../media/image4.jpeg"/><Relationship Id="rId4" Type="http://schemas.openxmlformats.org/officeDocument/2006/relationships/tags" Target="../tags/tag35.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3.tmp"/><Relationship Id="rId3" Type="http://schemas.openxmlformats.org/officeDocument/2006/relationships/tags" Target="../tags/tag133.xml"/><Relationship Id="rId7" Type="http://schemas.openxmlformats.org/officeDocument/2006/relationships/notesSlide" Target="../notesSlides/notesSlide20.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7.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image" Target="../media/image24.tmp"/></Relationships>
</file>

<file path=ppt/slides/_rels/slide21.xml.rels><?xml version="1.0" encoding="UTF-8" standalone="yes"?>
<Relationships xmlns="http://schemas.openxmlformats.org/package/2006/relationships"><Relationship Id="rId8" Type="http://schemas.openxmlformats.org/officeDocument/2006/relationships/image" Target="../media/image25.tmp"/><Relationship Id="rId3" Type="http://schemas.openxmlformats.org/officeDocument/2006/relationships/tags" Target="../tags/tag138.xml"/><Relationship Id="rId7" Type="http://schemas.openxmlformats.org/officeDocument/2006/relationships/image" Target="../media/image23.tmp"/><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tags" Target="../tags/tag139.xml"/></Relationships>
</file>

<file path=ppt/slides/_rels/slide22.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26.tmp"/><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3.tmp"/><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tags" Target="../tags/tag145.xml"/><Relationship Id="rId7" Type="http://schemas.openxmlformats.org/officeDocument/2006/relationships/image" Target="../media/image23.tmp"/><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tags" Target="../tags/tag146.xml"/></Relationships>
</file>

<file path=ppt/slides/_rels/slide24.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28.tmp"/><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23.tmp"/><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29.tmp"/><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23.tmp"/><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0.tmp"/><Relationship Id="rId3" Type="http://schemas.openxmlformats.org/officeDocument/2006/relationships/tags" Target="../tags/tag155.xml"/><Relationship Id="rId7" Type="http://schemas.openxmlformats.org/officeDocument/2006/relationships/image" Target="../media/image23.tmp"/><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tags" Target="../tags/tag156.xml"/><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57.xml"/><Relationship Id="rId5" Type="http://schemas.openxmlformats.org/officeDocument/2006/relationships/image" Target="../media/image32.png"/><Relationship Id="rId4" Type="http://schemas.openxmlformats.org/officeDocument/2006/relationships/image" Target="../media/image23.tm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58.xml"/><Relationship Id="rId5" Type="http://schemas.openxmlformats.org/officeDocument/2006/relationships/image" Target="../media/image33.png"/><Relationship Id="rId4" Type="http://schemas.openxmlformats.org/officeDocument/2006/relationships/image" Target="../media/image23.tmp"/></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34.tmp"/><Relationship Id="rId5" Type="http://schemas.openxmlformats.org/officeDocument/2006/relationships/image" Target="../media/image23.tmp"/><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0.xml"/><Relationship Id="rId7" Type="http://schemas.openxmlformats.org/officeDocument/2006/relationships/image" Target="../media/image6.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41.xml"/></Relationships>
</file>

<file path=ppt/slides/_rels/slide30.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35.tmp"/><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23.tmp"/><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36.tmp"/><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23.tmp"/><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37.tmp"/><Relationship Id="rId5" Type="http://schemas.openxmlformats.org/officeDocument/2006/relationships/notesSlide" Target="../notesSlides/notesSlide32.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13" Type="http://schemas.openxmlformats.org/officeDocument/2006/relationships/image" Target="../media/image41.png"/><Relationship Id="rId3" Type="http://schemas.openxmlformats.org/officeDocument/2006/relationships/tags" Target="../tags/tag171.xml"/><Relationship Id="rId7" Type="http://schemas.openxmlformats.org/officeDocument/2006/relationships/slideLayout" Target="../slideLayouts/slideLayout4.xml"/><Relationship Id="rId12" Type="http://schemas.openxmlformats.org/officeDocument/2006/relationships/image" Target="../media/image40.png"/><Relationship Id="rId2" Type="http://schemas.openxmlformats.org/officeDocument/2006/relationships/tags" Target="../tags/tag170.xml"/><Relationship Id="rId1" Type="http://schemas.openxmlformats.org/officeDocument/2006/relationships/vmlDrawing" Target="../drawings/vmlDrawing1.vml"/><Relationship Id="rId6" Type="http://schemas.openxmlformats.org/officeDocument/2006/relationships/tags" Target="../tags/tag174.xml"/><Relationship Id="rId11" Type="http://schemas.openxmlformats.org/officeDocument/2006/relationships/image" Target="../media/image38.emf"/><Relationship Id="rId5" Type="http://schemas.openxmlformats.org/officeDocument/2006/relationships/tags" Target="../tags/tag173.xml"/><Relationship Id="rId10" Type="http://schemas.openxmlformats.org/officeDocument/2006/relationships/oleObject" Target="../embeddings/oleObject1.bin"/><Relationship Id="rId4" Type="http://schemas.openxmlformats.org/officeDocument/2006/relationships/tags" Target="../tags/tag172.xml"/><Relationship Id="rId9" Type="http://schemas.openxmlformats.org/officeDocument/2006/relationships/image" Target="../media/image39.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44.xml"/><Relationship Id="rId7"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10" Type="http://schemas.openxmlformats.org/officeDocument/2006/relationships/image" Target="../media/image5.jpeg"/><Relationship Id="rId4" Type="http://schemas.openxmlformats.org/officeDocument/2006/relationships/tags" Target="../tags/tag45.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image" Target="../media/image5.jpe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image" Target="../media/image8.jpeg"/><Relationship Id="rId2" Type="http://schemas.openxmlformats.org/officeDocument/2006/relationships/tags" Target="../tags/tag49.xml"/><Relationship Id="rId16" Type="http://schemas.openxmlformats.org/officeDocument/2006/relationships/notesSlide" Target="../notesSlides/notesSlide5.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slideLayout" Target="../slideLayouts/slideLayout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s/_rels/slide6.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5.jpeg"/><Relationship Id="rId18" Type="http://schemas.openxmlformats.org/officeDocument/2006/relationships/chart" Target="../charts/chart5.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notesSlide" Target="../notesSlides/notesSlide6.xml"/><Relationship Id="rId17" Type="http://schemas.openxmlformats.org/officeDocument/2006/relationships/chart" Target="../charts/chart4.xml"/><Relationship Id="rId2" Type="http://schemas.openxmlformats.org/officeDocument/2006/relationships/tags" Target="../tags/tag63.xml"/><Relationship Id="rId16" Type="http://schemas.openxmlformats.org/officeDocument/2006/relationships/chart" Target="../charts/chart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slideLayout" Target="../slideLayouts/slideLayout4.xml"/><Relationship Id="rId5" Type="http://schemas.openxmlformats.org/officeDocument/2006/relationships/tags" Target="../tags/tag66.xml"/><Relationship Id="rId15" Type="http://schemas.openxmlformats.org/officeDocument/2006/relationships/chart" Target="../charts/chart2.xm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74.xml"/><Relationship Id="rId7" Type="http://schemas.openxmlformats.org/officeDocument/2006/relationships/image" Target="../media/image9.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8.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notesSlide" Target="../notesSlides/notesSlide8.xml"/><Relationship Id="rId18" Type="http://schemas.openxmlformats.org/officeDocument/2006/relationships/chart" Target="../charts/chart9.xml"/><Relationship Id="rId3" Type="http://schemas.openxmlformats.org/officeDocument/2006/relationships/tags" Target="../tags/tag78.xml"/><Relationship Id="rId21" Type="http://schemas.openxmlformats.org/officeDocument/2006/relationships/chart" Target="../charts/chart12.xml"/><Relationship Id="rId7" Type="http://schemas.openxmlformats.org/officeDocument/2006/relationships/tags" Target="../tags/tag82.xml"/><Relationship Id="rId12" Type="http://schemas.openxmlformats.org/officeDocument/2006/relationships/slideLayout" Target="../slideLayouts/slideLayout12.xml"/><Relationship Id="rId17" Type="http://schemas.openxmlformats.org/officeDocument/2006/relationships/chart" Target="../charts/chart8.xml"/><Relationship Id="rId2" Type="http://schemas.openxmlformats.org/officeDocument/2006/relationships/tags" Target="../tags/tag77.xml"/><Relationship Id="rId16" Type="http://schemas.openxmlformats.org/officeDocument/2006/relationships/chart" Target="../charts/chart7.xml"/><Relationship Id="rId20" Type="http://schemas.openxmlformats.org/officeDocument/2006/relationships/chart" Target="../charts/chart11.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chart" Target="../charts/chart6.xml"/><Relationship Id="rId23" Type="http://schemas.openxmlformats.org/officeDocument/2006/relationships/chart" Target="../charts/chart14.xml"/><Relationship Id="rId10" Type="http://schemas.openxmlformats.org/officeDocument/2006/relationships/tags" Target="../tags/tag85.xml"/><Relationship Id="rId19" Type="http://schemas.openxmlformats.org/officeDocument/2006/relationships/chart" Target="../charts/chart10.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5.jpeg"/><Relationship Id="rId22"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0.tmp"/><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486400" y="274638"/>
            <a:ext cx="3200400" cy="1249362"/>
          </a:xfrm>
        </p:spPr>
        <p:txBody>
          <a:bodyPr/>
          <a:lstStyle/>
          <a:p>
            <a:r>
              <a:rPr lang="en-US" dirty="0" smtClean="0">
                <a:solidFill>
                  <a:schemeClr val="bg1"/>
                </a:solidFill>
              </a:rPr>
              <a:t>Introduction</a:t>
            </a:r>
            <a:endParaRPr lang="en-US" dirty="0">
              <a:solidFill>
                <a:schemeClr val="bg1"/>
              </a:solidFill>
            </a:endParaRPr>
          </a:p>
        </p:txBody>
      </p:sp>
      <p:pic>
        <p:nvPicPr>
          <p:cNvPr id="9" name="Picture 8" descr="221053460_abram kaplan5 (nc-lw).jpg"/>
          <p:cNvPicPr>
            <a:picLocks noChangeAspect="1"/>
          </p:cNvPicPr>
          <p:nvPr/>
        </p:nvPicPr>
        <p:blipFill>
          <a:blip r:embed="rId8" cstate="screen"/>
          <a:stretch>
            <a:fillRect/>
          </a:stretch>
        </p:blipFill>
        <p:spPr>
          <a:xfrm>
            <a:off x="4572000" y="-7163"/>
            <a:ext cx="8479536" cy="6865163"/>
          </a:xfrm>
          <a:prstGeom prst="rect">
            <a:avLst/>
          </a:prstGeom>
        </p:spPr>
      </p:pic>
      <p:sp>
        <p:nvSpPr>
          <p:cNvPr id="3075" name="Rectangle 8"/>
          <p:cNvSpPr>
            <a:spLocks noGrp="1" noChangeArrowheads="1"/>
          </p:cNvSpPr>
          <p:nvPr>
            <p:ph sz="half" idx="1"/>
            <p:custDataLst>
              <p:tags r:id="rId3"/>
            </p:custDataLst>
          </p:nvPr>
        </p:nvSpPr>
        <p:spPr>
          <a:xfrm>
            <a:off x="457200" y="1600200"/>
            <a:ext cx="4038600" cy="4525963"/>
          </a:xfrm>
        </p:spPr>
        <p:txBody>
          <a:bodyPr/>
          <a:lstStyle/>
          <a:p>
            <a:pPr eaLnBrk="1" hangingPunct="1">
              <a:buFont typeface="Wingdings" pitchFamily="2" charset="2"/>
              <a:buNone/>
            </a:pPr>
            <a:r>
              <a:rPr lang="en-US" dirty="0" smtClean="0"/>
              <a:t>   </a:t>
            </a:r>
          </a:p>
          <a:p>
            <a:pPr eaLnBrk="1" hangingPunct="1">
              <a:buFont typeface="Wingdings" pitchFamily="2" charset="2"/>
              <a:buNone/>
            </a:pPr>
            <a:endParaRPr lang="en-US" dirty="0" smtClean="0"/>
          </a:p>
          <a:p>
            <a:pPr eaLnBrk="1" hangingPunct="1"/>
            <a:endParaRPr lang="en-US" dirty="0" smtClean="0"/>
          </a:p>
        </p:txBody>
      </p:sp>
      <p:pic>
        <p:nvPicPr>
          <p:cNvPr id="3077" name="Picture 6" descr="SARE_NorthCentral_RGB"/>
          <p:cNvPicPr>
            <a:picLocks noChangeAspect="1" noChangeArrowheads="1"/>
          </p:cNvPicPr>
          <p:nvPr/>
        </p:nvPicPr>
        <p:blipFill>
          <a:blip r:embed="rId9" cstate="screen"/>
          <a:srcRect/>
          <a:stretch>
            <a:fillRect/>
          </a:stretch>
        </p:blipFill>
        <p:spPr bwMode="auto">
          <a:xfrm>
            <a:off x="762000" y="1295400"/>
            <a:ext cx="3124200" cy="2820988"/>
          </a:xfrm>
          <a:prstGeom prst="rect">
            <a:avLst/>
          </a:prstGeom>
          <a:noFill/>
          <a:ln w="9525">
            <a:noFill/>
            <a:miter lim="800000"/>
            <a:headEnd/>
            <a:tailEnd/>
          </a:ln>
        </p:spPr>
      </p:pic>
      <p:sp>
        <p:nvSpPr>
          <p:cNvPr id="8" name="TextBox 7"/>
          <p:cNvSpPr txBox="1"/>
          <p:nvPr>
            <p:custDataLst>
              <p:tags r:id="rId4"/>
            </p:custDataLst>
          </p:nvPr>
        </p:nvSpPr>
        <p:spPr>
          <a:xfrm>
            <a:off x="685800" y="4495800"/>
            <a:ext cx="3352800" cy="1477328"/>
          </a:xfrm>
          <a:prstGeom prst="rect">
            <a:avLst/>
          </a:prstGeom>
          <a:noFill/>
        </p:spPr>
        <p:txBody>
          <a:bodyPr wrap="square" rtlCol="0">
            <a:spAutoFit/>
          </a:bodyPr>
          <a:lstStyle/>
          <a:p>
            <a:pPr algn="ctr"/>
            <a:r>
              <a:rPr lang="en-US" sz="2200" dirty="0" smtClean="0"/>
              <a:t>NCR-SARE offices:</a:t>
            </a:r>
          </a:p>
          <a:p>
            <a:pPr algn="ctr"/>
            <a:endParaRPr lang="en-US" sz="800" dirty="0" smtClean="0"/>
          </a:p>
          <a:p>
            <a:pPr algn="ctr"/>
            <a:r>
              <a:rPr lang="en-US" sz="2000" dirty="0" smtClean="0"/>
              <a:t>University of Minnesota</a:t>
            </a:r>
          </a:p>
          <a:p>
            <a:pPr algn="ctr"/>
            <a:r>
              <a:rPr lang="en-US" sz="2000" dirty="0" smtClean="0"/>
              <a:t>University of Missouri</a:t>
            </a:r>
          </a:p>
          <a:p>
            <a:pPr algn="ctr"/>
            <a:r>
              <a:rPr lang="en-US" sz="2000" dirty="0" smtClean="0"/>
              <a:t>Lincoln University in Missouri</a:t>
            </a:r>
          </a:p>
        </p:txBody>
      </p:sp>
      <p:sp>
        <p:nvSpPr>
          <p:cNvPr id="6" name="TextBox 5"/>
          <p:cNvSpPr txBox="1"/>
          <p:nvPr>
            <p:custDataLst>
              <p:tags r:id="rId5"/>
            </p:custDataLst>
          </p:nvPr>
        </p:nvSpPr>
        <p:spPr>
          <a:xfrm>
            <a:off x="4800600" y="6477000"/>
            <a:ext cx="1676400" cy="230832"/>
          </a:xfrm>
          <a:prstGeom prst="rect">
            <a:avLst/>
          </a:prstGeom>
          <a:noFill/>
        </p:spPr>
        <p:txBody>
          <a:bodyPr wrap="square" rtlCol="0">
            <a:spAutoFit/>
          </a:bodyPr>
          <a:lstStyle/>
          <a:p>
            <a:r>
              <a:rPr lang="en-US" sz="900" dirty="0" smtClean="0">
                <a:solidFill>
                  <a:schemeClr val="bg1"/>
                </a:solidFill>
              </a:rPr>
              <a:t>photo credit: Abram Kaplan</a:t>
            </a:r>
            <a:endParaRPr lang="en-US" sz="900" dirty="0">
              <a:solidFill>
                <a:schemeClr val="bg1"/>
              </a:solidFill>
            </a:endParaRPr>
          </a:p>
        </p:txBody>
      </p:sp>
    </p:spTree>
    <p:custDataLst>
      <p:tags r:id="rId1"/>
    </p:custDataLst>
    <p:extLst>
      <p:ext uri="{BB962C8B-B14F-4D97-AF65-F5344CB8AC3E}">
        <p14:creationId xmlns:p14="http://schemas.microsoft.com/office/powerpoint/2010/main" val="3631258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2057400" y="475013"/>
            <a:ext cx="55626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Arial" charset="0"/>
              </a:rPr>
              <a:t>https://projects.sare.org/</a:t>
            </a:r>
          </a:p>
        </p:txBody>
      </p:sp>
      <p:pic>
        <p:nvPicPr>
          <p:cNvPr id="5" name="Picture 4" descr="Screen Clipping"/>
          <p:cNvPicPr>
            <a:picLocks noChangeAspect="1"/>
          </p:cNvPicPr>
          <p:nvPr/>
        </p:nvPicPr>
        <p:blipFill rotWithShape="1">
          <a:blip r:embed="rId7">
            <a:extLst>
              <a:ext uri="{28A0092B-C50C-407E-A947-70E740481C1C}">
                <a14:useLocalDpi xmlns:a14="http://schemas.microsoft.com/office/drawing/2010/main" val="0"/>
              </a:ext>
            </a:extLst>
          </a:blip>
          <a:srcRect r="32769"/>
          <a:stretch/>
        </p:blipFill>
        <p:spPr>
          <a:xfrm>
            <a:off x="533493" y="1580780"/>
            <a:ext cx="7391308" cy="4210420"/>
          </a:xfrm>
          <a:prstGeom prst="rect">
            <a:avLst/>
          </a:prstGeom>
          <a:ln>
            <a:solidFill>
              <a:schemeClr val="tx1"/>
            </a:solidFill>
          </a:ln>
        </p:spPr>
      </p:pic>
      <p:sp>
        <p:nvSpPr>
          <p:cNvPr id="3" name="Right Arrow 2"/>
          <p:cNvSpPr>
            <a:spLocks noChangeArrowheads="1"/>
          </p:cNvSpPr>
          <p:nvPr>
            <p:custDataLst>
              <p:tags r:id="rId3"/>
            </p:custDataLst>
          </p:nvPr>
        </p:nvSpPr>
        <p:spPr bwMode="auto">
          <a:xfrm rot="399659">
            <a:off x="848751" y="3557335"/>
            <a:ext cx="1295400" cy="257308"/>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
        <p:nvSpPr>
          <p:cNvPr id="6" name="Right Arrow 5"/>
          <p:cNvSpPr>
            <a:spLocks noChangeArrowheads="1"/>
          </p:cNvSpPr>
          <p:nvPr>
            <p:custDataLst>
              <p:tags r:id="rId4"/>
            </p:custDataLst>
          </p:nvPr>
        </p:nvSpPr>
        <p:spPr bwMode="auto">
          <a:xfrm rot="8954937">
            <a:off x="6120092" y="4085583"/>
            <a:ext cx="1295400" cy="1524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2456877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bwMode="auto">
          <a:xfrm>
            <a:off x="2895600" y="2320636"/>
            <a:ext cx="838200" cy="152400"/>
          </a:xfrm>
          <a:prstGeom prst="rect">
            <a:avLst/>
          </a:prstGeom>
          <a:solidFill>
            <a:srgbClr val="FFFFFF"/>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smtClean="0">
              <a:ln>
                <a:noFill/>
              </a:ln>
              <a:solidFill>
                <a:srgbClr val="000000"/>
              </a:solidFill>
              <a:effectLst/>
              <a:uLnTx/>
              <a:uFillTx/>
              <a:latin typeface="Trebuchet MS" pitchFamily="34" charset="0"/>
              <a:ea typeface="+mn-ea"/>
              <a:cs typeface="Arial" charset="0"/>
            </a:endParaRPr>
          </a:p>
        </p:txBody>
      </p:sp>
      <p:pic>
        <p:nvPicPr>
          <p:cNvPr id="3" name="Picture 2" descr="Screen Clipping"/>
          <p:cNvPicPr>
            <a:picLocks noChangeAspect="1"/>
          </p:cNvPicPr>
          <p:nvPr/>
        </p:nvPicPr>
        <p:blipFill rotWithShape="1">
          <a:blip r:embed="rId6">
            <a:extLst>
              <a:ext uri="{28A0092B-C50C-407E-A947-70E740481C1C}">
                <a14:useLocalDpi xmlns:a14="http://schemas.microsoft.com/office/drawing/2010/main" val="0"/>
              </a:ext>
            </a:extLst>
          </a:blip>
          <a:srcRect t="8422" b="3157"/>
          <a:stretch/>
        </p:blipFill>
        <p:spPr>
          <a:xfrm>
            <a:off x="1828800" y="77540"/>
            <a:ext cx="6871049" cy="6400800"/>
          </a:xfrm>
          <a:prstGeom prst="rect">
            <a:avLst/>
          </a:prstGeom>
          <a:ln>
            <a:solidFill>
              <a:schemeClr val="tx1"/>
            </a:solidFill>
          </a:ln>
        </p:spPr>
      </p:pic>
      <p:sp>
        <p:nvSpPr>
          <p:cNvPr id="5" name="Right Arrow 4"/>
          <p:cNvSpPr>
            <a:spLocks noChangeArrowheads="1"/>
          </p:cNvSpPr>
          <p:nvPr>
            <p:custDataLst>
              <p:tags r:id="rId3"/>
            </p:custDataLst>
          </p:nvPr>
        </p:nvSpPr>
        <p:spPr bwMode="auto">
          <a:xfrm rot="399659">
            <a:off x="772551" y="6118892"/>
            <a:ext cx="1295400" cy="257308"/>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2371764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5">
            <a:extLst>
              <a:ext uri="{28A0092B-C50C-407E-A947-70E740481C1C}">
                <a14:useLocalDpi xmlns:a14="http://schemas.microsoft.com/office/drawing/2010/main" val="0"/>
              </a:ext>
            </a:extLst>
          </a:blip>
          <a:srcRect l="-1" r="3149"/>
          <a:stretch/>
        </p:blipFill>
        <p:spPr>
          <a:xfrm>
            <a:off x="580161" y="1143000"/>
            <a:ext cx="8594319" cy="4419600"/>
          </a:xfrm>
          <a:prstGeom prst="rect">
            <a:avLst/>
          </a:prstGeom>
          <a:ln>
            <a:solidFill>
              <a:schemeClr val="tx1"/>
            </a:solidFill>
          </a:ln>
        </p:spPr>
      </p:pic>
      <p:sp>
        <p:nvSpPr>
          <p:cNvPr id="5" name="Right Arrow 4"/>
          <p:cNvSpPr>
            <a:spLocks noChangeArrowheads="1"/>
          </p:cNvSpPr>
          <p:nvPr>
            <p:custDataLst>
              <p:tags r:id="rId2"/>
            </p:custDataLst>
          </p:nvPr>
        </p:nvSpPr>
        <p:spPr bwMode="auto">
          <a:xfrm>
            <a:off x="91211" y="4869180"/>
            <a:ext cx="977900" cy="1524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457506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549882" y="1688217"/>
            <a:ext cx="1524000" cy="2862322"/>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Make sure you choose the correct grant program and the North Central Region</a:t>
            </a:r>
            <a:endParaRPr kumimoji="0" lang="en-US" sz="20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pic>
        <p:nvPicPr>
          <p:cNvPr id="3" name="Picture 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4555" y="168898"/>
            <a:ext cx="5171393" cy="6536702"/>
          </a:xfrm>
          <a:prstGeom prst="rect">
            <a:avLst/>
          </a:prstGeom>
          <a:ln>
            <a:solidFill>
              <a:schemeClr val="tx1"/>
            </a:solidFill>
          </a:ln>
        </p:spPr>
      </p:pic>
      <p:sp>
        <p:nvSpPr>
          <p:cNvPr id="5" name="Right Arrow 4"/>
          <p:cNvSpPr>
            <a:spLocks noChangeArrowheads="1"/>
          </p:cNvSpPr>
          <p:nvPr>
            <p:custDataLst>
              <p:tags r:id="rId3"/>
            </p:custDataLst>
          </p:nvPr>
        </p:nvSpPr>
        <p:spPr bwMode="auto">
          <a:xfrm>
            <a:off x="2009083" y="4294569"/>
            <a:ext cx="977900"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
        <p:nvSpPr>
          <p:cNvPr id="6" name="Right Arrow 5"/>
          <p:cNvSpPr/>
          <p:nvPr>
            <p:custDataLst>
              <p:tags r:id="rId4"/>
            </p:custDataLst>
          </p:nvPr>
        </p:nvSpPr>
        <p:spPr>
          <a:xfrm>
            <a:off x="1886148" y="10708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custDataLst>
              <p:tags r:id="rId5"/>
            </p:custDataLst>
          </p:nvPr>
        </p:nvSpPr>
        <p:spPr>
          <a:xfrm rot="973690">
            <a:off x="2023923" y="32618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custDataLst>
              <p:tags r:id="rId6"/>
            </p:custDataLst>
          </p:nvPr>
        </p:nvSpPr>
        <p:spPr>
          <a:xfrm>
            <a:off x="381000" y="5181600"/>
            <a:ext cx="1456921" cy="923330"/>
          </a:xfrm>
          <a:prstGeom prst="rect">
            <a:avLst/>
          </a:prstGeom>
          <a:noFill/>
        </p:spPr>
        <p:txBody>
          <a:bodyPr wrap="square" rtlCol="0">
            <a:spAutoFit/>
          </a:bodyPr>
          <a:lstStyle/>
          <a:p>
            <a:r>
              <a:rPr lang="en-US" b="1" dirty="0" smtClean="0"/>
              <a:t>Click on “Begin a new proposal”</a:t>
            </a:r>
            <a:endParaRPr lang="en-US" b="1" dirty="0"/>
          </a:p>
        </p:txBody>
      </p:sp>
    </p:spTree>
    <p:custDataLst>
      <p:tags r:id="rId1"/>
    </p:custDataLst>
    <p:extLst>
      <p:ext uri="{BB962C8B-B14F-4D97-AF65-F5344CB8AC3E}">
        <p14:creationId xmlns:p14="http://schemas.microsoft.com/office/powerpoint/2010/main" val="106089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485395" y="916489"/>
            <a:ext cx="1600200" cy="646331"/>
          </a:xfrm>
          <a:prstGeom prst="rect">
            <a:avLst/>
          </a:prstGeom>
          <a:noFill/>
          <a:ln>
            <a:solidFill>
              <a:schemeClr val="tx1"/>
            </a:solidFill>
          </a:ln>
        </p:spPr>
        <p:txBody>
          <a:bodyPr wrap="square" rtlCol="0">
            <a:spAutoFit/>
          </a:bodyPr>
          <a:lstStyle/>
          <a:p>
            <a:r>
              <a:rPr lang="en-US" dirty="0" smtClean="0"/>
              <a:t>Click on</a:t>
            </a:r>
          </a:p>
          <a:p>
            <a:r>
              <a:rPr lang="en-US" dirty="0" smtClean="0"/>
              <a:t> “edit title”</a:t>
            </a:r>
            <a:endParaRPr lang="en-US" dirty="0"/>
          </a:p>
        </p:txBody>
      </p:sp>
      <p:sp>
        <p:nvSpPr>
          <p:cNvPr id="7" name="TextBox 6"/>
          <p:cNvSpPr txBox="1"/>
          <p:nvPr>
            <p:custDataLst>
              <p:tags r:id="rId3"/>
            </p:custDataLst>
          </p:nvPr>
        </p:nvSpPr>
        <p:spPr>
          <a:xfrm>
            <a:off x="418638" y="3505200"/>
            <a:ext cx="1600200" cy="1200329"/>
          </a:xfrm>
          <a:prstGeom prst="rect">
            <a:avLst/>
          </a:prstGeom>
          <a:noFill/>
          <a:ln>
            <a:solidFill>
              <a:schemeClr val="tx1"/>
            </a:solidFill>
          </a:ln>
        </p:spPr>
        <p:txBody>
          <a:bodyPr wrap="square" rtlCol="0">
            <a:spAutoFit/>
          </a:bodyPr>
          <a:lstStyle/>
          <a:p>
            <a:r>
              <a:rPr lang="en-US" dirty="0" smtClean="0"/>
              <a:t>Then enter your title in the space provided.</a:t>
            </a:r>
            <a:endParaRPr lang="en-US" dirty="0"/>
          </a:p>
        </p:txBody>
      </p:sp>
      <p:sp>
        <p:nvSpPr>
          <p:cNvPr id="13" name="TextBox 12"/>
          <p:cNvSpPr txBox="1"/>
          <p:nvPr>
            <p:custDataLst>
              <p:tags r:id="rId4"/>
            </p:custDataLst>
          </p:nvPr>
        </p:nvSpPr>
        <p:spPr>
          <a:xfrm>
            <a:off x="637795" y="5346710"/>
            <a:ext cx="1295400" cy="646331"/>
          </a:xfrm>
          <a:prstGeom prst="rect">
            <a:avLst/>
          </a:prstGeom>
          <a:noFill/>
          <a:ln>
            <a:solidFill>
              <a:schemeClr val="tx1"/>
            </a:solidFill>
          </a:ln>
        </p:spPr>
        <p:txBody>
          <a:bodyPr wrap="square" rtlCol="0">
            <a:spAutoFit/>
          </a:bodyPr>
          <a:lstStyle/>
          <a:p>
            <a:r>
              <a:rPr lang="en-US" dirty="0" smtClean="0"/>
              <a:t>Click on “save”</a:t>
            </a:r>
            <a:endParaRPr lang="en-US" dirty="0"/>
          </a:p>
        </p:txBody>
      </p:sp>
      <p:pic>
        <p:nvPicPr>
          <p:cNvPr id="2" name="Picture 1"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24100" y="149545"/>
            <a:ext cx="5425875" cy="2970763"/>
          </a:xfrm>
          <a:prstGeom prst="rect">
            <a:avLst/>
          </a:prstGeom>
          <a:ln>
            <a:solidFill>
              <a:schemeClr val="tx1"/>
            </a:solidFill>
          </a:ln>
        </p:spPr>
      </p:pic>
      <p:sp>
        <p:nvSpPr>
          <p:cNvPr id="5" name="Right Arrow 4"/>
          <p:cNvSpPr>
            <a:spLocks noChangeArrowheads="1"/>
          </p:cNvSpPr>
          <p:nvPr>
            <p:custDataLst>
              <p:tags r:id="rId5"/>
            </p:custDataLst>
          </p:nvPr>
        </p:nvSpPr>
        <p:spPr bwMode="auto">
          <a:xfrm rot="10800000">
            <a:off x="4093735" y="1049154"/>
            <a:ext cx="975959"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pic>
        <p:nvPicPr>
          <p:cNvPr id="6" name="Picture 5"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24100" y="3391633"/>
            <a:ext cx="6430272" cy="3200847"/>
          </a:xfrm>
          <a:prstGeom prst="rect">
            <a:avLst/>
          </a:prstGeom>
          <a:ln>
            <a:solidFill>
              <a:schemeClr val="tx1"/>
            </a:solidFill>
          </a:ln>
        </p:spPr>
      </p:pic>
      <p:sp>
        <p:nvSpPr>
          <p:cNvPr id="11" name="Right Arrow 10"/>
          <p:cNvSpPr>
            <a:spLocks noChangeArrowheads="1"/>
          </p:cNvSpPr>
          <p:nvPr>
            <p:custDataLst>
              <p:tags r:id="rId6"/>
            </p:custDataLst>
          </p:nvPr>
        </p:nvSpPr>
        <p:spPr bwMode="auto">
          <a:xfrm rot="319329">
            <a:off x="1966953" y="4124301"/>
            <a:ext cx="426039"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
        <p:nvSpPr>
          <p:cNvPr id="12" name="Right Arrow 11"/>
          <p:cNvSpPr>
            <a:spLocks noChangeArrowheads="1"/>
          </p:cNvSpPr>
          <p:nvPr>
            <p:custDataLst>
              <p:tags r:id="rId7"/>
            </p:custDataLst>
          </p:nvPr>
        </p:nvSpPr>
        <p:spPr bwMode="auto">
          <a:xfrm rot="21212254">
            <a:off x="1836120" y="5247124"/>
            <a:ext cx="975959" cy="344268"/>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274699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417688" y="532686"/>
            <a:ext cx="1676400" cy="4801314"/>
          </a:xfrm>
          <a:prstGeom prst="rect">
            <a:avLst/>
          </a:prstGeom>
          <a:noFill/>
          <a:ln>
            <a:solidFill>
              <a:schemeClr val="tx1"/>
            </a:solidFill>
          </a:ln>
        </p:spPr>
        <p:txBody>
          <a:bodyPr wrap="square" rtlCol="0">
            <a:spAutoFit/>
          </a:bodyPr>
          <a:lstStyle/>
          <a:p>
            <a:r>
              <a:rPr lang="en-US" dirty="0"/>
              <a:t>Click on</a:t>
            </a:r>
          </a:p>
          <a:p>
            <a:r>
              <a:rPr lang="en-US" dirty="0"/>
              <a:t> “edit description” and enter a brief description.</a:t>
            </a:r>
          </a:p>
          <a:p>
            <a:endParaRPr lang="en-US" dirty="0" smtClean="0"/>
          </a:p>
          <a:p>
            <a:endParaRPr lang="en-US" dirty="0"/>
          </a:p>
          <a:p>
            <a:endParaRPr lang="en-US" dirty="0" smtClean="0"/>
          </a:p>
          <a:p>
            <a:r>
              <a:rPr lang="en-US" dirty="0" smtClean="0"/>
              <a:t>Note that for answers with character or text limits, the system tracks your word/character count.</a:t>
            </a:r>
            <a:r>
              <a:rPr lang="en-US" dirty="0"/>
              <a:t> </a:t>
            </a:r>
            <a:endParaRPr lang="en-US" dirty="0" smtClean="0"/>
          </a:p>
        </p:txBody>
      </p:sp>
      <p:sp>
        <p:nvSpPr>
          <p:cNvPr id="13" name="TextBox 12"/>
          <p:cNvSpPr txBox="1"/>
          <p:nvPr>
            <p:custDataLst>
              <p:tags r:id="rId3"/>
            </p:custDataLst>
          </p:nvPr>
        </p:nvSpPr>
        <p:spPr>
          <a:xfrm>
            <a:off x="2945095" y="4449378"/>
            <a:ext cx="1295400" cy="646331"/>
          </a:xfrm>
          <a:prstGeom prst="rect">
            <a:avLst/>
          </a:prstGeom>
          <a:noFill/>
          <a:ln>
            <a:solidFill>
              <a:schemeClr val="tx1"/>
            </a:solidFill>
          </a:ln>
        </p:spPr>
        <p:txBody>
          <a:bodyPr wrap="square" rtlCol="0">
            <a:spAutoFit/>
          </a:bodyPr>
          <a:lstStyle/>
          <a:p>
            <a:r>
              <a:rPr lang="en-US" dirty="0" smtClean="0"/>
              <a:t>Click on “save”</a:t>
            </a:r>
            <a:endParaRPr lang="en-US" dirty="0"/>
          </a:p>
        </p:txBody>
      </p:sp>
      <p:pic>
        <p:nvPicPr>
          <p:cNvPr id="3" name="Picture 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5208" y="723092"/>
            <a:ext cx="6525536" cy="3067478"/>
          </a:xfrm>
          <a:prstGeom prst="rect">
            <a:avLst/>
          </a:prstGeom>
          <a:ln>
            <a:solidFill>
              <a:schemeClr val="tx1"/>
            </a:solidFill>
          </a:ln>
        </p:spPr>
      </p:pic>
      <p:sp>
        <p:nvSpPr>
          <p:cNvPr id="9" name="Oval 8"/>
          <p:cNvSpPr/>
          <p:nvPr>
            <p:custDataLst>
              <p:tags r:id="rId4"/>
            </p:custDataLst>
          </p:nvPr>
        </p:nvSpPr>
        <p:spPr>
          <a:xfrm>
            <a:off x="2381017" y="2028231"/>
            <a:ext cx="1828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a:spLocks noChangeArrowheads="1"/>
          </p:cNvSpPr>
          <p:nvPr>
            <p:custDataLst>
              <p:tags r:id="rId5"/>
            </p:custDataLst>
          </p:nvPr>
        </p:nvSpPr>
        <p:spPr bwMode="auto">
          <a:xfrm rot="1657465">
            <a:off x="1531347" y="2103775"/>
            <a:ext cx="1125483" cy="306113"/>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
        <p:nvSpPr>
          <p:cNvPr id="5" name="Right Arrow 4"/>
          <p:cNvSpPr>
            <a:spLocks noChangeArrowheads="1"/>
          </p:cNvSpPr>
          <p:nvPr>
            <p:custDataLst>
              <p:tags r:id="rId6"/>
            </p:custDataLst>
          </p:nvPr>
        </p:nvSpPr>
        <p:spPr bwMode="auto">
          <a:xfrm rot="15674487">
            <a:off x="2920683" y="3637027"/>
            <a:ext cx="975959" cy="307086"/>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124061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166849" y="4038600"/>
            <a:ext cx="1676400" cy="1754326"/>
          </a:xfrm>
          <a:prstGeom prst="rect">
            <a:avLst/>
          </a:prstGeom>
          <a:noFill/>
          <a:ln>
            <a:solidFill>
              <a:schemeClr val="tx1"/>
            </a:solidFill>
          </a:ln>
        </p:spPr>
        <p:txBody>
          <a:bodyPr wrap="square" rtlCol="0">
            <a:spAutoFit/>
          </a:bodyPr>
          <a:lstStyle/>
          <a:p>
            <a:r>
              <a:rPr lang="en-US" dirty="0"/>
              <a:t>Click on</a:t>
            </a:r>
          </a:p>
          <a:p>
            <a:r>
              <a:rPr lang="en-US" dirty="0"/>
              <a:t> </a:t>
            </a:r>
            <a:r>
              <a:rPr lang="en-US" dirty="0" smtClean="0"/>
              <a:t>“General information” to answer the questions in that section. </a:t>
            </a:r>
            <a:endParaRPr lang="en-US" dirty="0"/>
          </a:p>
        </p:txBody>
      </p:sp>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609600"/>
            <a:ext cx="6411220" cy="5468113"/>
          </a:xfrm>
          <a:prstGeom prst="rect">
            <a:avLst/>
          </a:prstGeom>
          <a:ln>
            <a:solidFill>
              <a:schemeClr val="tx1"/>
            </a:solidFill>
          </a:ln>
        </p:spPr>
      </p:pic>
      <p:sp>
        <p:nvSpPr>
          <p:cNvPr id="5" name="Right Arrow 4"/>
          <p:cNvSpPr>
            <a:spLocks noChangeArrowheads="1"/>
          </p:cNvSpPr>
          <p:nvPr>
            <p:custDataLst>
              <p:tags r:id="rId3"/>
            </p:custDataLst>
          </p:nvPr>
        </p:nvSpPr>
        <p:spPr bwMode="auto">
          <a:xfrm rot="232444">
            <a:off x="1939768" y="4209740"/>
            <a:ext cx="565104" cy="307086"/>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356587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776" y="228600"/>
            <a:ext cx="5773575" cy="4756205"/>
          </a:xfrm>
          <a:prstGeom prst="rect">
            <a:avLst/>
          </a:prstGeom>
          <a:ln>
            <a:solidFill>
              <a:schemeClr val="tx1"/>
            </a:solidFill>
          </a:ln>
        </p:spPr>
      </p:pic>
      <p:sp>
        <p:nvSpPr>
          <p:cNvPr id="7" name="Right Arrow 6"/>
          <p:cNvSpPr>
            <a:spLocks noChangeArrowheads="1"/>
          </p:cNvSpPr>
          <p:nvPr>
            <p:custDataLst>
              <p:tags r:id="rId2"/>
            </p:custDataLst>
          </p:nvPr>
        </p:nvSpPr>
        <p:spPr bwMode="auto">
          <a:xfrm>
            <a:off x="1676400" y="2895600"/>
            <a:ext cx="1111839"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2319" y="5138722"/>
            <a:ext cx="6296904" cy="1400370"/>
          </a:xfrm>
          <a:prstGeom prst="rect">
            <a:avLst/>
          </a:prstGeom>
          <a:ln>
            <a:solidFill>
              <a:schemeClr val="tx1"/>
            </a:solidFill>
          </a:ln>
        </p:spPr>
      </p:pic>
      <p:sp>
        <p:nvSpPr>
          <p:cNvPr id="10" name="Right Arrow 9"/>
          <p:cNvSpPr>
            <a:spLocks noChangeArrowheads="1"/>
          </p:cNvSpPr>
          <p:nvPr>
            <p:custDataLst>
              <p:tags r:id="rId3"/>
            </p:custDataLst>
          </p:nvPr>
        </p:nvSpPr>
        <p:spPr bwMode="auto">
          <a:xfrm>
            <a:off x="1295400" y="6117736"/>
            <a:ext cx="1111839"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3761021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304800" y="762000"/>
            <a:ext cx="1447800" cy="4247317"/>
          </a:xfrm>
          <a:prstGeom prst="rect">
            <a:avLst/>
          </a:prstGeom>
          <a:noFill/>
          <a:ln>
            <a:solidFill>
              <a:schemeClr val="tx1"/>
            </a:solidFill>
          </a:ln>
        </p:spPr>
        <p:txBody>
          <a:bodyPr wrap="square" rtlCol="0">
            <a:spAutoFit/>
          </a:bodyPr>
          <a:lstStyle/>
          <a:p>
            <a:r>
              <a:rPr lang="en-US" dirty="0" smtClean="0"/>
              <a:t>When a question is completed and saved, a green check mark appears.</a:t>
            </a:r>
          </a:p>
          <a:p>
            <a:endParaRPr lang="en-US" dirty="0"/>
          </a:p>
          <a:p>
            <a:r>
              <a:rPr lang="en-US" dirty="0" smtClean="0"/>
              <a:t>You can change your answer by clicking on “edit answer” and resaving.</a:t>
            </a:r>
            <a:endParaRPr lang="en-US" dirty="0"/>
          </a:p>
        </p:txBody>
      </p:sp>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736270"/>
            <a:ext cx="6344535" cy="4410691"/>
          </a:xfrm>
          <a:prstGeom prst="rect">
            <a:avLst/>
          </a:prstGeom>
        </p:spPr>
      </p:pic>
      <p:sp>
        <p:nvSpPr>
          <p:cNvPr id="9" name="Oval 8"/>
          <p:cNvSpPr/>
          <p:nvPr>
            <p:custDataLst>
              <p:tags r:id="rId3"/>
            </p:custDataLst>
          </p:nvPr>
        </p:nvSpPr>
        <p:spPr>
          <a:xfrm>
            <a:off x="2590800" y="609600"/>
            <a:ext cx="381000" cy="503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72527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2"/>
            </p:custDataLst>
          </p:nvPr>
        </p:nvSpPr>
        <p:spPr>
          <a:xfrm>
            <a:off x="304800" y="1733550"/>
            <a:ext cx="1700142" cy="2031325"/>
          </a:xfrm>
          <a:prstGeom prst="rect">
            <a:avLst/>
          </a:prstGeom>
          <a:noFill/>
          <a:ln>
            <a:solidFill>
              <a:schemeClr val="tx1"/>
            </a:solidFill>
          </a:ln>
        </p:spPr>
        <p:txBody>
          <a:bodyPr wrap="square" rtlCol="0">
            <a:spAutoFit/>
          </a:bodyPr>
          <a:lstStyle/>
          <a:p>
            <a:r>
              <a:rPr lang="en-US" dirty="0" smtClean="0"/>
              <a:t>When you have completed this section, scroll to the top of the webpage and click on “Back To Proposal.”</a:t>
            </a:r>
            <a:endParaRPr lang="en-US" dirty="0"/>
          </a:p>
        </p:txBody>
      </p:sp>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9018" y="624444"/>
            <a:ext cx="6506483" cy="5696745"/>
          </a:xfrm>
          <a:prstGeom prst="rect">
            <a:avLst/>
          </a:prstGeom>
          <a:ln>
            <a:solidFill>
              <a:schemeClr val="tx1"/>
            </a:solidFill>
          </a:ln>
        </p:spPr>
      </p:pic>
      <p:sp>
        <p:nvSpPr>
          <p:cNvPr id="5" name="Right Arrow 4"/>
          <p:cNvSpPr>
            <a:spLocks noChangeArrowheads="1"/>
          </p:cNvSpPr>
          <p:nvPr>
            <p:custDataLst>
              <p:tags r:id="rId3"/>
            </p:custDataLst>
          </p:nvPr>
        </p:nvSpPr>
        <p:spPr bwMode="auto">
          <a:xfrm>
            <a:off x="1814560" y="643247"/>
            <a:ext cx="488361"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02287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21053440_abram kaplan2 (nc-ec).jpg"/>
          <p:cNvPicPr>
            <a:picLocks noChangeAspect="1"/>
          </p:cNvPicPr>
          <p:nvPr/>
        </p:nvPicPr>
        <p:blipFill>
          <a:blip r:embed="rId9" cstate="screen"/>
          <a:stretch>
            <a:fillRect/>
          </a:stretch>
        </p:blipFill>
        <p:spPr>
          <a:xfrm>
            <a:off x="4572001" y="-228600"/>
            <a:ext cx="9103784" cy="7086600"/>
          </a:xfrm>
          <a:prstGeom prst="rect">
            <a:avLst/>
          </a:prstGeom>
        </p:spPr>
      </p:pic>
      <p:pic>
        <p:nvPicPr>
          <p:cNvPr id="8" name="Picture 2" descr="G:\BBE\SARE\Photos\Photos\Photos With Consent Forms\Photos of Mtgs and Conf by Staff Members\SARE Fellows Meeting in Ohio, photos by Sean McGovern\IMG_4393.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10145" y="-8264975"/>
            <a:ext cx="11090564" cy="15122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2"/>
            </p:custDataLst>
          </p:nvPr>
        </p:nvSpPr>
        <p:spPr>
          <a:xfrm>
            <a:off x="4727864" y="7461112"/>
            <a:ext cx="1676400" cy="230832"/>
          </a:xfrm>
          <a:prstGeom prst="rect">
            <a:avLst/>
          </a:prstGeom>
          <a:noFill/>
        </p:spPr>
        <p:txBody>
          <a:bodyPr wrap="square" rtlCol="0">
            <a:spAutoFit/>
          </a:bodyPr>
          <a:lstStyle/>
          <a:p>
            <a:r>
              <a:rPr lang="en-US" sz="900" dirty="0" smtClean="0">
                <a:solidFill>
                  <a:schemeClr val="tx1">
                    <a:lumMod val="85000"/>
                    <a:lumOff val="15000"/>
                  </a:schemeClr>
                </a:solidFill>
              </a:rPr>
              <a:t>photo credit: Abram Kaplan</a:t>
            </a:r>
            <a:endParaRPr lang="en-US" sz="900" dirty="0">
              <a:solidFill>
                <a:schemeClr val="tx1">
                  <a:lumMod val="85000"/>
                  <a:lumOff val="15000"/>
                </a:schemeClr>
              </a:solidFill>
            </a:endParaRPr>
          </a:p>
        </p:txBody>
      </p:sp>
      <p:sp>
        <p:nvSpPr>
          <p:cNvPr id="7" name="Rectangle 41"/>
          <p:cNvSpPr>
            <a:spLocks noChangeArrowheads="1"/>
          </p:cNvSpPr>
          <p:nvPr>
            <p:custDataLst>
              <p:tags r:id="rId3"/>
            </p:custDataLst>
          </p:nvPr>
        </p:nvSpPr>
        <p:spPr bwMode="auto">
          <a:xfrm>
            <a:off x="0" y="0"/>
            <a:ext cx="4572000" cy="1828800"/>
          </a:xfrm>
          <a:prstGeom prst="rect">
            <a:avLst/>
          </a:prstGeom>
          <a:solidFill>
            <a:srgbClr val="BF7D1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r">
              <a:lnSpc>
                <a:spcPct val="150000"/>
              </a:lnSpc>
            </a:pPr>
            <a:endParaRPr lang="en-US"/>
          </a:p>
        </p:txBody>
      </p:sp>
      <p:sp>
        <p:nvSpPr>
          <p:cNvPr id="2" name="Title 1"/>
          <p:cNvSpPr>
            <a:spLocks noGrp="1"/>
          </p:cNvSpPr>
          <p:nvPr>
            <p:ph type="title"/>
            <p:custDataLst>
              <p:tags r:id="rId4"/>
            </p:custDataLst>
          </p:nvPr>
        </p:nvSpPr>
        <p:spPr>
          <a:xfrm>
            <a:off x="152400" y="274638"/>
            <a:ext cx="4267200" cy="1143000"/>
          </a:xfrm>
        </p:spPr>
        <p:txBody>
          <a:bodyPr>
            <a:normAutofit fontScale="90000"/>
          </a:bodyPr>
          <a:lstStyle/>
          <a:p>
            <a:r>
              <a:rPr lang="en-US" b="1" dirty="0" smtClean="0">
                <a:solidFill>
                  <a:schemeClr val="bg1"/>
                </a:solidFill>
                <a:latin typeface="Trebuchet MS" pitchFamily="34" charset="0"/>
              </a:rPr>
              <a:t/>
            </a:r>
            <a:br>
              <a:rPr lang="en-US" b="1" dirty="0" smtClean="0">
                <a:solidFill>
                  <a:schemeClr val="bg1"/>
                </a:solidFill>
                <a:latin typeface="Trebuchet MS" pitchFamily="34" charset="0"/>
              </a:rPr>
            </a:br>
            <a:r>
              <a:rPr lang="en-US" b="1" dirty="0" smtClean="0">
                <a:solidFill>
                  <a:schemeClr val="bg1"/>
                </a:solidFill>
                <a:latin typeface="Georgia" panose="02040502050405020303" pitchFamily="18" charset="0"/>
              </a:rPr>
              <a:t>What </a:t>
            </a:r>
            <a:r>
              <a:rPr lang="en-US" b="1" dirty="0">
                <a:solidFill>
                  <a:schemeClr val="bg1"/>
                </a:solidFill>
                <a:latin typeface="Georgia" panose="02040502050405020303" pitchFamily="18" charset="0"/>
              </a:rPr>
              <a:t>is SARE?</a:t>
            </a:r>
            <a:r>
              <a:rPr lang="en-US" b="1" dirty="0">
                <a:solidFill>
                  <a:schemeClr val="bg1"/>
                </a:solidFill>
                <a:latin typeface="Trebuchet MS" pitchFamily="34" charset="0"/>
              </a:rPr>
              <a:t/>
            </a:r>
            <a:br>
              <a:rPr lang="en-US" b="1" dirty="0">
                <a:solidFill>
                  <a:schemeClr val="bg1"/>
                </a:solidFill>
                <a:latin typeface="Trebuchet MS" pitchFamily="34" charset="0"/>
              </a:rPr>
            </a:br>
            <a:endParaRPr lang="en-US" dirty="0"/>
          </a:p>
        </p:txBody>
      </p:sp>
      <p:sp>
        <p:nvSpPr>
          <p:cNvPr id="10" name="Text Box 3"/>
          <p:cNvSpPr txBox="1">
            <a:spLocks noChangeArrowheads="1"/>
          </p:cNvSpPr>
          <p:nvPr>
            <p:custDataLst>
              <p:tags r:id="rId5"/>
            </p:custDataLst>
          </p:nvPr>
        </p:nvSpPr>
        <p:spPr bwMode="auto">
          <a:xfrm>
            <a:off x="0" y="1828800"/>
            <a:ext cx="4572000" cy="5909310"/>
          </a:xfrm>
          <a:prstGeom prst="rect">
            <a:avLst/>
          </a:prstGeom>
          <a:solidFill>
            <a:schemeClr val="bg1"/>
          </a:solidFill>
          <a:ln>
            <a:noFill/>
          </a:ln>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r" eaLnBrk="1" hangingPunct="1">
              <a:lnSpc>
                <a:spcPct val="150000"/>
              </a:lnSpc>
            </a:pPr>
            <a:endParaRPr lang="en-US" sz="2600" b="1" dirty="0" smtClean="0">
              <a:solidFill>
                <a:srgbClr val="BF7D1B"/>
              </a:solidFill>
              <a:latin typeface="Trebuchet MS" panose="020B0603020202020204" pitchFamily="34" charset="0"/>
            </a:endParaRPr>
          </a:p>
          <a:p>
            <a:pPr algn="ctr" eaLnBrk="1" hangingPunct="1">
              <a:lnSpc>
                <a:spcPct val="150000"/>
              </a:lnSpc>
            </a:pPr>
            <a:r>
              <a:rPr lang="en-US" sz="2600" b="1" dirty="0" smtClean="0">
                <a:solidFill>
                  <a:srgbClr val="BF7D1B"/>
                </a:solidFill>
                <a:latin typeface="Trebuchet MS" panose="020B0603020202020204" pitchFamily="34" charset="0"/>
              </a:rPr>
              <a:t>Grants </a:t>
            </a:r>
            <a:r>
              <a:rPr lang="en-US" sz="2600" b="1" dirty="0">
                <a:solidFill>
                  <a:srgbClr val="BF7D1B"/>
                </a:solidFill>
                <a:latin typeface="Trebuchet MS" panose="020B0603020202020204" pitchFamily="34" charset="0"/>
              </a:rPr>
              <a:t>and outreach to advance sustainable innovations to </a:t>
            </a:r>
            <a:endParaRPr lang="en-US" sz="2600" b="1" dirty="0" smtClean="0">
              <a:solidFill>
                <a:srgbClr val="BF7D1B"/>
              </a:solidFill>
              <a:latin typeface="Trebuchet MS" panose="020B0603020202020204" pitchFamily="34" charset="0"/>
            </a:endParaRPr>
          </a:p>
          <a:p>
            <a:pPr algn="ctr" eaLnBrk="1" hangingPunct="1">
              <a:lnSpc>
                <a:spcPct val="150000"/>
              </a:lnSpc>
            </a:pPr>
            <a:r>
              <a:rPr lang="en-US" sz="2600" b="1" dirty="0" smtClean="0">
                <a:solidFill>
                  <a:srgbClr val="BF7D1B"/>
                </a:solidFill>
                <a:latin typeface="Trebuchet MS" panose="020B0603020202020204" pitchFamily="34" charset="0"/>
              </a:rPr>
              <a:t>the </a:t>
            </a:r>
            <a:r>
              <a:rPr lang="en-US" sz="2600" b="1" dirty="0">
                <a:solidFill>
                  <a:srgbClr val="BF7D1B"/>
                </a:solidFill>
                <a:latin typeface="Trebuchet MS" panose="020B0603020202020204" pitchFamily="34" charset="0"/>
              </a:rPr>
              <a:t>whole of American agriculture.</a:t>
            </a:r>
          </a:p>
          <a:p>
            <a:pPr eaLnBrk="1" hangingPunct="1">
              <a:lnSpc>
                <a:spcPct val="150000"/>
              </a:lnSpc>
            </a:pPr>
            <a:endParaRPr lang="en-US" sz="2400" b="1" dirty="0">
              <a:solidFill>
                <a:srgbClr val="BF7D1B"/>
              </a:solidFill>
            </a:endParaRPr>
          </a:p>
          <a:p>
            <a:pPr eaLnBrk="1" hangingPunct="1">
              <a:lnSpc>
                <a:spcPct val="150000"/>
              </a:lnSpc>
            </a:pPr>
            <a:endParaRPr lang="en-US" sz="2400" b="1" dirty="0" smtClean="0">
              <a:solidFill>
                <a:srgbClr val="BF7D1B"/>
              </a:solidFill>
            </a:endParaRPr>
          </a:p>
          <a:p>
            <a:pPr eaLnBrk="1" hangingPunct="1">
              <a:lnSpc>
                <a:spcPct val="150000"/>
              </a:lnSpc>
            </a:pPr>
            <a:endParaRPr lang="en-US" sz="2400" b="1" dirty="0">
              <a:solidFill>
                <a:srgbClr val="BF7D1B"/>
              </a:solidFill>
            </a:endParaRPr>
          </a:p>
          <a:p>
            <a:pPr eaLnBrk="1" hangingPunct="1">
              <a:lnSpc>
                <a:spcPct val="150000"/>
              </a:lnSpc>
            </a:pPr>
            <a:endParaRPr lang="en-US" sz="2400" b="1" dirty="0">
              <a:solidFill>
                <a:srgbClr val="BF7D1B"/>
              </a:solidFill>
            </a:endParaRPr>
          </a:p>
        </p:txBody>
      </p:sp>
      <p:sp>
        <p:nvSpPr>
          <p:cNvPr id="9" name="TextBox 8"/>
          <p:cNvSpPr txBox="1"/>
          <p:nvPr>
            <p:custDataLst>
              <p:tags r:id="rId6"/>
            </p:custDataLst>
          </p:nvPr>
        </p:nvSpPr>
        <p:spPr>
          <a:xfrm>
            <a:off x="4797137" y="6436991"/>
            <a:ext cx="1752600" cy="369332"/>
          </a:xfrm>
          <a:prstGeom prst="rect">
            <a:avLst/>
          </a:prstGeom>
          <a:noFill/>
        </p:spPr>
        <p:txBody>
          <a:bodyPr wrap="square" rtlCol="0">
            <a:spAutoFit/>
          </a:bodyPr>
          <a:lstStyle/>
          <a:p>
            <a:r>
              <a:rPr lang="en-US" sz="900" dirty="0" smtClean="0">
                <a:solidFill>
                  <a:schemeClr val="bg1"/>
                </a:solidFill>
              </a:rPr>
              <a:t>Photo by Sean McGovern	</a:t>
            </a:r>
            <a:endParaRPr lang="en-US" sz="900" dirty="0">
              <a:solidFill>
                <a:schemeClr val="bg1"/>
              </a:solidFill>
            </a:endParaRPr>
          </a:p>
        </p:txBody>
      </p:sp>
      <p:pic>
        <p:nvPicPr>
          <p:cNvPr id="4100" name="Picture 8" descr="SARE_NorthCentral_CMYK"/>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696200" y="304800"/>
            <a:ext cx="1143000" cy="1032342"/>
          </a:xfrm>
          <a:prstGeom prst="rect">
            <a:avLst/>
          </a:prstGeom>
          <a:noFill/>
          <a:ln w="57150">
            <a:solidFill>
              <a:schemeClr val="bg1"/>
            </a:solidFill>
            <a:miter lim="800000"/>
            <a:headEnd/>
            <a:tailEnd/>
          </a:ln>
        </p:spPr>
      </p:pic>
    </p:spTree>
    <p:custDataLst>
      <p:tags r:id="rId1"/>
    </p:custDataLst>
    <p:extLst>
      <p:ext uri="{BB962C8B-B14F-4D97-AF65-F5344CB8AC3E}">
        <p14:creationId xmlns:p14="http://schemas.microsoft.com/office/powerpoint/2010/main" val="3729557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2"/>
            </p:custDataLst>
          </p:nvPr>
        </p:nvSpPr>
        <p:spPr>
          <a:xfrm>
            <a:off x="152400" y="1611630"/>
            <a:ext cx="1828800" cy="3693319"/>
          </a:xfrm>
          <a:prstGeom prst="rect">
            <a:avLst/>
          </a:prstGeom>
          <a:noFill/>
          <a:ln>
            <a:solidFill>
              <a:schemeClr val="tx1"/>
            </a:solidFill>
          </a:ln>
        </p:spPr>
        <p:txBody>
          <a:bodyPr wrap="square" rtlCol="0">
            <a:spAutoFit/>
          </a:bodyPr>
          <a:lstStyle/>
          <a:p>
            <a:pPr lvl="0" defTabSz="914153">
              <a:defRPr/>
            </a:pPr>
            <a:r>
              <a:rPr lang="en-US" dirty="0"/>
              <a:t>The green check mark by </a:t>
            </a:r>
            <a:r>
              <a:rPr lang="en-US" dirty="0" smtClean="0"/>
              <a:t>“General Information” confirms </a:t>
            </a:r>
            <a:r>
              <a:rPr lang="en-US" dirty="0"/>
              <a:t>that you have completed all required information for that section</a:t>
            </a:r>
            <a:r>
              <a:rPr lang="en-US" dirty="0" smtClean="0"/>
              <a:t>.</a:t>
            </a:r>
          </a:p>
          <a:p>
            <a:pPr lvl="0" defTabSz="914153">
              <a:defRPr/>
            </a:pPr>
            <a:endParaRPr lang="en-US" dirty="0"/>
          </a:p>
          <a:p>
            <a:pPr lvl="0" defTabSz="914153">
              <a:defRPr/>
            </a:pPr>
            <a:r>
              <a:rPr lang="en-US" dirty="0"/>
              <a:t>C</a:t>
            </a:r>
            <a:r>
              <a:rPr lang="en-US" dirty="0" smtClean="0"/>
              <a:t>lick on “Grant Proposal” to complete the next section.</a:t>
            </a:r>
            <a:endParaRPr lang="en-US" dirty="0"/>
          </a:p>
        </p:txBody>
      </p:sp>
      <p:sp>
        <p:nvSpPr>
          <p:cNvPr id="5" name="Right Arrow 4"/>
          <p:cNvSpPr>
            <a:spLocks noChangeArrowheads="1"/>
          </p:cNvSpPr>
          <p:nvPr>
            <p:custDataLst>
              <p:tags r:id="rId3"/>
            </p:custDataLst>
          </p:nvPr>
        </p:nvSpPr>
        <p:spPr bwMode="auto">
          <a:xfrm>
            <a:off x="2404616" y="994833"/>
            <a:ext cx="488361"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pic>
        <p:nvPicPr>
          <p:cNvPr id="4" name="Picture 3" descr="Screen Clipping"/>
          <p:cNvPicPr>
            <a:picLocks noChangeAspect="1"/>
          </p:cNvPicPr>
          <p:nvPr/>
        </p:nvPicPr>
        <p:blipFill>
          <a:blip r:embed="rId8"/>
          <a:stretch>
            <a:fillRect/>
          </a:stretch>
        </p:blipFill>
        <p:spPr>
          <a:xfrm>
            <a:off x="4567237" y="3424237"/>
            <a:ext cx="9526" cy="9526"/>
          </a:xfrm>
          <a:prstGeom prst="rect">
            <a:avLst/>
          </a:prstGeom>
        </p:spPr>
      </p:pic>
      <p:pic>
        <p:nvPicPr>
          <p:cNvPr id="2" name="Picture 1"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04616" y="533400"/>
            <a:ext cx="6612316" cy="5187080"/>
          </a:xfrm>
          <a:prstGeom prst="rect">
            <a:avLst/>
          </a:prstGeom>
          <a:ln>
            <a:solidFill>
              <a:schemeClr val="tx1"/>
            </a:solidFill>
          </a:ln>
        </p:spPr>
      </p:pic>
      <p:sp>
        <p:nvSpPr>
          <p:cNvPr id="8" name="Right Arrow 7"/>
          <p:cNvSpPr>
            <a:spLocks noChangeArrowheads="1"/>
          </p:cNvSpPr>
          <p:nvPr>
            <p:custDataLst>
              <p:tags r:id="rId4"/>
            </p:custDataLst>
          </p:nvPr>
        </p:nvSpPr>
        <p:spPr bwMode="auto">
          <a:xfrm>
            <a:off x="1884107" y="4114800"/>
            <a:ext cx="488361"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
        <p:nvSpPr>
          <p:cNvPr id="10" name="Oval 9"/>
          <p:cNvSpPr/>
          <p:nvPr>
            <p:custDataLst>
              <p:tags r:id="rId5"/>
            </p:custDataLst>
          </p:nvPr>
        </p:nvSpPr>
        <p:spPr>
          <a:xfrm>
            <a:off x="3657600" y="3794167"/>
            <a:ext cx="228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7664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2"/>
            </p:custDataLst>
          </p:nvPr>
        </p:nvSpPr>
        <p:spPr>
          <a:xfrm>
            <a:off x="280533" y="1600200"/>
            <a:ext cx="1828800" cy="2585323"/>
          </a:xfrm>
          <a:prstGeom prst="rect">
            <a:avLst/>
          </a:prstGeom>
          <a:noFill/>
          <a:ln>
            <a:solidFill>
              <a:schemeClr val="tx1"/>
            </a:solidFill>
          </a:ln>
        </p:spPr>
        <p:txBody>
          <a:bodyPr wrap="square" rtlCol="0">
            <a:spAutoFit/>
          </a:bodyPr>
          <a:lstStyle/>
          <a:p>
            <a:pPr lvl="0" defTabSz="914153">
              <a:defRPr/>
            </a:pPr>
            <a:r>
              <a:rPr lang="en-US" dirty="0" smtClean="0"/>
              <a:t>Complete the information for each question and “save.”  </a:t>
            </a:r>
          </a:p>
          <a:p>
            <a:pPr lvl="0" defTabSz="914153">
              <a:defRPr/>
            </a:pPr>
            <a:r>
              <a:rPr lang="en-US" dirty="0" smtClean="0"/>
              <a:t>For text sections with word limits, the system tracks your entry.</a:t>
            </a:r>
          </a:p>
          <a:p>
            <a:pPr lvl="0" defTabSz="914153">
              <a:defRPr/>
            </a:pPr>
            <a:endParaRPr lang="en-US" dirty="0"/>
          </a:p>
        </p:txBody>
      </p:sp>
      <p:pic>
        <p:nvPicPr>
          <p:cNvPr id="4" name="Picture 3" descr="Screen Clipping"/>
          <p:cNvPicPr>
            <a:picLocks noChangeAspect="1"/>
          </p:cNvPicPr>
          <p:nvPr/>
        </p:nvPicPr>
        <p:blipFill>
          <a:blip r:embed="rId7"/>
          <a:stretch>
            <a:fillRect/>
          </a:stretch>
        </p:blipFill>
        <p:spPr>
          <a:xfrm>
            <a:off x="4567237" y="3424237"/>
            <a:ext cx="9526" cy="9526"/>
          </a:xfrm>
          <a:prstGeom prst="rect">
            <a:avLst/>
          </a:prstGeom>
        </p:spPr>
      </p:pic>
      <p:pic>
        <p:nvPicPr>
          <p:cNvPr id="3" name="Picture 2"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1" y="609600"/>
            <a:ext cx="6512490" cy="6031900"/>
          </a:xfrm>
          <a:prstGeom prst="rect">
            <a:avLst/>
          </a:prstGeom>
          <a:ln>
            <a:solidFill>
              <a:schemeClr val="tx1"/>
            </a:solidFill>
          </a:ln>
        </p:spPr>
      </p:pic>
      <p:sp>
        <p:nvSpPr>
          <p:cNvPr id="9" name="Oval 8"/>
          <p:cNvSpPr/>
          <p:nvPr>
            <p:custDataLst>
              <p:tags r:id="rId3"/>
            </p:custDataLst>
          </p:nvPr>
        </p:nvSpPr>
        <p:spPr>
          <a:xfrm>
            <a:off x="2149614" y="2667000"/>
            <a:ext cx="1828800" cy="358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a:spLocks noChangeArrowheads="1"/>
          </p:cNvSpPr>
          <p:nvPr>
            <p:custDataLst>
              <p:tags r:id="rId4"/>
            </p:custDataLst>
          </p:nvPr>
        </p:nvSpPr>
        <p:spPr bwMode="auto">
          <a:xfrm>
            <a:off x="2041820" y="3768897"/>
            <a:ext cx="488361"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284586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6"/>
          <a:stretch>
            <a:fillRect/>
          </a:stretch>
        </p:blipFill>
        <p:spPr>
          <a:xfrm>
            <a:off x="4567237" y="3424237"/>
            <a:ext cx="9526" cy="9526"/>
          </a:xfrm>
          <a:prstGeom prst="rect">
            <a:avLst/>
          </a:prstGeom>
        </p:spPr>
      </p:pic>
      <p:sp>
        <p:nvSpPr>
          <p:cNvPr id="10" name="TextBox 9"/>
          <p:cNvSpPr txBox="1"/>
          <p:nvPr>
            <p:custDataLst>
              <p:tags r:id="rId2"/>
            </p:custDataLst>
          </p:nvPr>
        </p:nvSpPr>
        <p:spPr>
          <a:xfrm>
            <a:off x="222886" y="841971"/>
            <a:ext cx="1682113" cy="4524315"/>
          </a:xfrm>
          <a:prstGeom prst="rect">
            <a:avLst/>
          </a:prstGeom>
          <a:noFill/>
          <a:ln>
            <a:solidFill>
              <a:schemeClr val="tx1"/>
            </a:solidFill>
          </a:ln>
        </p:spPr>
        <p:txBody>
          <a:bodyPr wrap="square" rtlCol="0">
            <a:spAutoFit/>
          </a:bodyPr>
          <a:lstStyle/>
          <a:p>
            <a:r>
              <a:rPr lang="en-US" dirty="0" smtClean="0"/>
              <a:t>On the main page, you’ll see you’ve successfully completed the first two sections.</a:t>
            </a:r>
            <a:endParaRPr lang="en-US" dirty="0"/>
          </a:p>
          <a:p>
            <a:endParaRPr lang="en-US" dirty="0" smtClean="0"/>
          </a:p>
          <a:p>
            <a:r>
              <a:rPr lang="en-US" dirty="0" smtClean="0"/>
              <a:t>At any time, you can click on “view draft” to view your proposal, or to share a draft with a collaborator.</a:t>
            </a:r>
            <a:endParaRPr lang="en-US" dirty="0"/>
          </a:p>
        </p:txBody>
      </p:sp>
      <p:sp>
        <p:nvSpPr>
          <p:cNvPr id="7" name="Right Arrow 6"/>
          <p:cNvSpPr>
            <a:spLocks noChangeArrowheads="1"/>
          </p:cNvSpPr>
          <p:nvPr>
            <p:custDataLst>
              <p:tags r:id="rId3"/>
            </p:custDataLst>
          </p:nvPr>
        </p:nvSpPr>
        <p:spPr bwMode="auto">
          <a:xfrm rot="170539">
            <a:off x="1746027" y="2704699"/>
            <a:ext cx="752763"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7773" y="685800"/>
            <a:ext cx="6449325" cy="5029902"/>
          </a:xfrm>
          <a:prstGeom prst="rect">
            <a:avLst/>
          </a:prstGeom>
          <a:ln>
            <a:solidFill>
              <a:schemeClr val="tx1"/>
            </a:solidFill>
          </a:ln>
        </p:spPr>
      </p:pic>
    </p:spTree>
    <p:custDataLst>
      <p:tags r:id="rId1"/>
    </p:custDataLst>
    <p:extLst>
      <p:ext uri="{BB962C8B-B14F-4D97-AF65-F5344CB8AC3E}">
        <p14:creationId xmlns:p14="http://schemas.microsoft.com/office/powerpoint/2010/main" val="2042290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7"/>
          <a:stretch>
            <a:fillRect/>
          </a:stretch>
        </p:blipFill>
        <p:spPr>
          <a:xfrm>
            <a:off x="4567237" y="3424237"/>
            <a:ext cx="9526" cy="9526"/>
          </a:xfrm>
          <a:prstGeom prst="rect">
            <a:avLst/>
          </a:prstGeom>
        </p:spPr>
      </p:pic>
      <p:sp>
        <p:nvSpPr>
          <p:cNvPr id="10" name="TextBox 9"/>
          <p:cNvSpPr txBox="1"/>
          <p:nvPr>
            <p:custDataLst>
              <p:tags r:id="rId2"/>
            </p:custDataLst>
          </p:nvPr>
        </p:nvSpPr>
        <p:spPr>
          <a:xfrm>
            <a:off x="419607" y="1050901"/>
            <a:ext cx="1682113" cy="3416320"/>
          </a:xfrm>
          <a:prstGeom prst="rect">
            <a:avLst/>
          </a:prstGeom>
          <a:noFill/>
          <a:ln>
            <a:solidFill>
              <a:schemeClr val="tx1"/>
            </a:solidFill>
          </a:ln>
        </p:spPr>
        <p:txBody>
          <a:bodyPr wrap="square" rtlCol="0">
            <a:spAutoFit/>
          </a:bodyPr>
          <a:lstStyle/>
          <a:p>
            <a:r>
              <a:rPr lang="en-US" dirty="0" smtClean="0"/>
              <a:t>This is the “draft”. You can share the link with collaborators, or print off this draft.</a:t>
            </a:r>
            <a:endParaRPr lang="en-US" dirty="0"/>
          </a:p>
          <a:p>
            <a:endParaRPr lang="en-US" dirty="0"/>
          </a:p>
          <a:p>
            <a:r>
              <a:rPr lang="en-US" dirty="0" smtClean="0"/>
              <a:t>To return to your proposal, close the “draft” window.</a:t>
            </a:r>
          </a:p>
        </p:txBody>
      </p:sp>
      <p:pic>
        <p:nvPicPr>
          <p:cNvPr id="6" name="Picture 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7000" y="228600"/>
            <a:ext cx="5763429" cy="5973009"/>
          </a:xfrm>
          <a:prstGeom prst="rect">
            <a:avLst/>
          </a:prstGeom>
          <a:ln>
            <a:solidFill>
              <a:schemeClr val="tx1"/>
            </a:solidFill>
          </a:ln>
        </p:spPr>
      </p:pic>
      <p:sp>
        <p:nvSpPr>
          <p:cNvPr id="7" name="Right Arrow 6"/>
          <p:cNvSpPr>
            <a:spLocks noChangeArrowheads="1"/>
          </p:cNvSpPr>
          <p:nvPr>
            <p:custDataLst>
              <p:tags r:id="rId3"/>
            </p:custDataLst>
          </p:nvPr>
        </p:nvSpPr>
        <p:spPr bwMode="auto">
          <a:xfrm rot="170539">
            <a:off x="2085963" y="1466229"/>
            <a:ext cx="752763"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
        <p:nvSpPr>
          <p:cNvPr id="9" name="Right Arrow 8"/>
          <p:cNvSpPr>
            <a:spLocks noChangeArrowheads="1"/>
          </p:cNvSpPr>
          <p:nvPr>
            <p:custDataLst>
              <p:tags r:id="rId4"/>
            </p:custDataLst>
          </p:nvPr>
        </p:nvSpPr>
        <p:spPr bwMode="auto">
          <a:xfrm rot="170539">
            <a:off x="3209384" y="272012"/>
            <a:ext cx="752763"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3306920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6"/>
          <a:stretch>
            <a:fillRect/>
          </a:stretch>
        </p:blipFill>
        <p:spPr>
          <a:xfrm>
            <a:off x="4567237" y="3424237"/>
            <a:ext cx="9526" cy="9526"/>
          </a:xfrm>
          <a:prstGeom prst="rect">
            <a:avLst/>
          </a:prstGeom>
        </p:spPr>
      </p:pic>
      <p:sp>
        <p:nvSpPr>
          <p:cNvPr id="10" name="TextBox 9"/>
          <p:cNvSpPr txBox="1"/>
          <p:nvPr>
            <p:custDataLst>
              <p:tags r:id="rId2"/>
            </p:custDataLst>
          </p:nvPr>
        </p:nvSpPr>
        <p:spPr>
          <a:xfrm>
            <a:off x="381717" y="3433763"/>
            <a:ext cx="1682113" cy="1477328"/>
          </a:xfrm>
          <a:prstGeom prst="rect">
            <a:avLst/>
          </a:prstGeom>
          <a:noFill/>
          <a:ln>
            <a:solidFill>
              <a:schemeClr val="tx1"/>
            </a:solidFill>
          </a:ln>
        </p:spPr>
        <p:txBody>
          <a:bodyPr wrap="square" rtlCol="0">
            <a:spAutoFit/>
          </a:bodyPr>
          <a:lstStyle/>
          <a:p>
            <a:endParaRPr lang="en-US" dirty="0" smtClean="0"/>
          </a:p>
          <a:p>
            <a:r>
              <a:rPr lang="en-US" dirty="0" smtClean="0"/>
              <a:t>You’ll now enter your budget information. </a:t>
            </a:r>
            <a:endParaRPr lang="en-US" dirty="0"/>
          </a:p>
        </p:txBody>
      </p:sp>
      <p:sp>
        <p:nvSpPr>
          <p:cNvPr id="6" name="Right Arrow 5"/>
          <p:cNvSpPr>
            <a:spLocks noChangeArrowheads="1"/>
          </p:cNvSpPr>
          <p:nvPr>
            <p:custDataLst>
              <p:tags r:id="rId3"/>
            </p:custDataLst>
          </p:nvPr>
        </p:nvSpPr>
        <p:spPr bwMode="auto">
          <a:xfrm rot="170539">
            <a:off x="1768604" y="4133229"/>
            <a:ext cx="752763"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0351" y="381000"/>
            <a:ext cx="6477904" cy="5182323"/>
          </a:xfrm>
          <a:prstGeom prst="rect">
            <a:avLst/>
          </a:prstGeom>
          <a:ln>
            <a:solidFill>
              <a:schemeClr val="tx1"/>
            </a:solidFill>
          </a:ln>
        </p:spPr>
      </p:pic>
    </p:spTree>
    <p:custDataLst>
      <p:tags r:id="rId1"/>
    </p:custDataLst>
    <p:extLst>
      <p:ext uri="{BB962C8B-B14F-4D97-AF65-F5344CB8AC3E}">
        <p14:creationId xmlns:p14="http://schemas.microsoft.com/office/powerpoint/2010/main" val="4274954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6"/>
          <a:stretch>
            <a:fillRect/>
          </a:stretch>
        </p:blipFill>
        <p:spPr>
          <a:xfrm>
            <a:off x="4567237" y="3424237"/>
            <a:ext cx="9526" cy="9526"/>
          </a:xfrm>
          <a:prstGeom prst="rect">
            <a:avLst/>
          </a:prstGeom>
        </p:spPr>
      </p:pic>
      <p:sp>
        <p:nvSpPr>
          <p:cNvPr id="10" name="TextBox 9"/>
          <p:cNvSpPr txBox="1"/>
          <p:nvPr>
            <p:custDataLst>
              <p:tags r:id="rId2"/>
            </p:custDataLst>
          </p:nvPr>
        </p:nvSpPr>
        <p:spPr>
          <a:xfrm>
            <a:off x="1600200" y="5128108"/>
            <a:ext cx="1682113" cy="1200329"/>
          </a:xfrm>
          <a:prstGeom prst="rect">
            <a:avLst/>
          </a:prstGeom>
          <a:noFill/>
          <a:ln>
            <a:solidFill>
              <a:schemeClr val="tx1"/>
            </a:solidFill>
          </a:ln>
        </p:spPr>
        <p:txBody>
          <a:bodyPr wrap="square" rtlCol="0">
            <a:spAutoFit/>
          </a:bodyPr>
          <a:lstStyle/>
          <a:p>
            <a:r>
              <a:rPr lang="en-US" dirty="0" smtClean="0"/>
              <a:t>Follow the guidelines to enter each item of your budget.</a:t>
            </a:r>
            <a:endParaRPr lang="en-US" dirty="0"/>
          </a:p>
        </p:txBody>
      </p:sp>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56" y="269150"/>
            <a:ext cx="8505213" cy="4778489"/>
          </a:xfrm>
          <a:prstGeom prst="rect">
            <a:avLst/>
          </a:prstGeom>
          <a:ln>
            <a:solidFill>
              <a:schemeClr val="tx1"/>
            </a:solidFill>
          </a:ln>
        </p:spPr>
      </p:pic>
      <p:sp>
        <p:nvSpPr>
          <p:cNvPr id="6" name="Right Arrow 5"/>
          <p:cNvSpPr>
            <a:spLocks noChangeArrowheads="1"/>
          </p:cNvSpPr>
          <p:nvPr>
            <p:custDataLst>
              <p:tags r:id="rId3"/>
            </p:custDataLst>
          </p:nvPr>
        </p:nvSpPr>
        <p:spPr bwMode="auto">
          <a:xfrm rot="12590407">
            <a:off x="774840" y="5038824"/>
            <a:ext cx="752763"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2761556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7"/>
          <a:stretch>
            <a:fillRect/>
          </a:stretch>
        </p:blipFill>
        <p:spPr>
          <a:xfrm>
            <a:off x="4567237" y="3424237"/>
            <a:ext cx="9526" cy="9526"/>
          </a:xfrm>
          <a:prstGeom prst="rect">
            <a:avLst/>
          </a:prstGeom>
        </p:spPr>
      </p:pic>
      <p:sp>
        <p:nvSpPr>
          <p:cNvPr id="10" name="TextBox 9"/>
          <p:cNvSpPr txBox="1"/>
          <p:nvPr>
            <p:custDataLst>
              <p:tags r:id="rId2"/>
            </p:custDataLst>
          </p:nvPr>
        </p:nvSpPr>
        <p:spPr>
          <a:xfrm>
            <a:off x="222886" y="841971"/>
            <a:ext cx="1682113" cy="1200329"/>
          </a:xfrm>
          <a:prstGeom prst="rect">
            <a:avLst/>
          </a:prstGeom>
          <a:noFill/>
          <a:ln>
            <a:solidFill>
              <a:schemeClr val="tx1"/>
            </a:solidFill>
          </a:ln>
        </p:spPr>
        <p:txBody>
          <a:bodyPr wrap="square" rtlCol="0">
            <a:spAutoFit/>
          </a:bodyPr>
          <a:lstStyle/>
          <a:p>
            <a:r>
              <a:rPr lang="en-US" dirty="0" smtClean="0"/>
              <a:t>Follow the guidelines to enter each item of your budget.</a:t>
            </a:r>
            <a:endParaRPr lang="en-US" dirty="0"/>
          </a:p>
        </p:txBody>
      </p:sp>
      <p:pic>
        <p:nvPicPr>
          <p:cNvPr id="2" name="Picture 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0682" y="430183"/>
            <a:ext cx="2753109" cy="1638529"/>
          </a:xfrm>
          <a:prstGeom prst="rect">
            <a:avLst/>
          </a:prstGeom>
        </p:spPr>
      </p:pic>
      <p:sp>
        <p:nvSpPr>
          <p:cNvPr id="6" name="Right Arrow 5"/>
          <p:cNvSpPr>
            <a:spLocks noChangeArrowheads="1"/>
          </p:cNvSpPr>
          <p:nvPr>
            <p:custDataLst>
              <p:tags r:id="rId3"/>
            </p:custDataLst>
          </p:nvPr>
        </p:nvSpPr>
        <p:spPr bwMode="auto">
          <a:xfrm rot="170539">
            <a:off x="2675983" y="1251634"/>
            <a:ext cx="752763"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pic>
        <p:nvPicPr>
          <p:cNvPr id="3" name="Picture 2"/>
          <p:cNvPicPr>
            <a:picLocks noChangeAspect="1"/>
          </p:cNvPicPr>
          <p:nvPr/>
        </p:nvPicPr>
        <p:blipFill rotWithShape="1">
          <a:blip r:embed="rId9"/>
          <a:srcRect l="61251" t="47037" r="26041" b="8519"/>
          <a:stretch/>
        </p:blipFill>
        <p:spPr>
          <a:xfrm>
            <a:off x="2743200" y="2068712"/>
            <a:ext cx="4648200" cy="4572000"/>
          </a:xfrm>
          <a:prstGeom prst="rect">
            <a:avLst/>
          </a:prstGeom>
        </p:spPr>
      </p:pic>
      <p:sp>
        <p:nvSpPr>
          <p:cNvPr id="8" name="Right Arrow 7"/>
          <p:cNvSpPr>
            <a:spLocks noChangeArrowheads="1"/>
          </p:cNvSpPr>
          <p:nvPr>
            <p:custDataLst>
              <p:tags r:id="rId4"/>
            </p:custDataLst>
          </p:nvPr>
        </p:nvSpPr>
        <p:spPr bwMode="auto">
          <a:xfrm rot="170539">
            <a:off x="2290617" y="4357734"/>
            <a:ext cx="752763"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456758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stretch>
            <a:fillRect/>
          </a:stretch>
        </p:blipFill>
        <p:spPr>
          <a:xfrm>
            <a:off x="4567237" y="3424237"/>
            <a:ext cx="9526" cy="9526"/>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988" t="34555" r="16420" b="14131"/>
          <a:stretch/>
        </p:blipFill>
        <p:spPr bwMode="auto">
          <a:xfrm>
            <a:off x="94999" y="1066800"/>
            <a:ext cx="896352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962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stretch>
            <a:fillRect/>
          </a:stretch>
        </p:blipFill>
        <p:spPr>
          <a:xfrm>
            <a:off x="4567237" y="3424237"/>
            <a:ext cx="9526" cy="9526"/>
          </a:xfrm>
          <a:prstGeom prst="rect">
            <a:avLst/>
          </a:prstGeom>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135" t="27306" r="15522" b="30563"/>
          <a:stretch/>
        </p:blipFill>
        <p:spPr bwMode="auto">
          <a:xfrm>
            <a:off x="54306" y="1219200"/>
            <a:ext cx="9089694" cy="3451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4690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5"/>
          <a:stretch>
            <a:fillRect/>
          </a:stretch>
        </p:blipFill>
        <p:spPr>
          <a:xfrm>
            <a:off x="4567237" y="3424237"/>
            <a:ext cx="9526" cy="9526"/>
          </a:xfrm>
          <a:prstGeom prst="rect">
            <a:avLst/>
          </a:prstGeom>
        </p:spPr>
      </p:pic>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454" y="685800"/>
            <a:ext cx="6905124" cy="5410200"/>
          </a:xfrm>
          <a:prstGeom prst="rect">
            <a:avLst/>
          </a:prstGeom>
          <a:ln>
            <a:solidFill>
              <a:schemeClr val="tx1"/>
            </a:solidFill>
          </a:ln>
        </p:spPr>
      </p:pic>
      <p:sp>
        <p:nvSpPr>
          <p:cNvPr id="6" name="Oval 5"/>
          <p:cNvSpPr/>
          <p:nvPr>
            <p:custDataLst>
              <p:tags r:id="rId2"/>
            </p:custDataLst>
          </p:nvPr>
        </p:nvSpPr>
        <p:spPr>
          <a:xfrm>
            <a:off x="2133600" y="4114800"/>
            <a:ext cx="52578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77007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ARE\Photos\Metadata Added\Photos by Joan Benjamin\Alcaraz Blueberry Farm, MI, JB photos 2007\DSCN1708.JPG"/>
          <p:cNvPicPr>
            <a:picLocks noGrp="1" noChangeAspect="1" noChangeArrowheads="1"/>
          </p:cNvPicPr>
          <p:nvPr>
            <p:ph sz="half" idx="1"/>
          </p:nvPr>
        </p:nvPicPr>
        <p:blipFill>
          <a:blip r:embed="rId7" cstate="email">
            <a:extLst>
              <a:ext uri="{28A0092B-C50C-407E-A947-70E740481C1C}">
                <a14:useLocalDpi xmlns:a14="http://schemas.microsoft.com/office/drawing/2010/main"/>
              </a:ext>
            </a:extLst>
          </a:blip>
          <a:srcRect/>
          <a:stretch>
            <a:fillRect/>
          </a:stretch>
        </p:blipFill>
        <p:spPr bwMode="auto">
          <a:xfrm rot="5400000">
            <a:off x="3638549" y="933449"/>
            <a:ext cx="6858001" cy="4991101"/>
          </a:xfrm>
          <a:prstGeom prst="rect">
            <a:avLst/>
          </a:prstGeom>
          <a:noFill/>
        </p:spPr>
      </p:pic>
      <p:pic>
        <p:nvPicPr>
          <p:cNvPr id="5125" name="Picture 5" descr="SARE_NorthCentral_CMYK"/>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88736" y="5638800"/>
            <a:ext cx="1149858" cy="1037844"/>
          </a:xfrm>
          <a:prstGeom prst="rect">
            <a:avLst/>
          </a:prstGeom>
          <a:noFill/>
          <a:ln w="57150">
            <a:solidFill>
              <a:schemeClr val="bg1"/>
            </a:solidFill>
            <a:miter lim="800000"/>
            <a:headEnd/>
            <a:tailEnd/>
          </a:ln>
        </p:spPr>
      </p:pic>
      <p:sp>
        <p:nvSpPr>
          <p:cNvPr id="7" name="TextBox 6"/>
          <p:cNvSpPr txBox="1"/>
          <p:nvPr>
            <p:custDataLst>
              <p:tags r:id="rId2"/>
            </p:custDataLst>
          </p:nvPr>
        </p:nvSpPr>
        <p:spPr>
          <a:xfrm>
            <a:off x="4724400" y="6477000"/>
            <a:ext cx="1676400" cy="230832"/>
          </a:xfrm>
          <a:prstGeom prst="rect">
            <a:avLst/>
          </a:prstGeom>
          <a:noFill/>
        </p:spPr>
        <p:txBody>
          <a:bodyPr wrap="square" rtlCol="0">
            <a:spAutoFit/>
          </a:bodyPr>
          <a:lstStyle/>
          <a:p>
            <a:r>
              <a:rPr lang="en-US" sz="900" dirty="0" smtClean="0">
                <a:solidFill>
                  <a:schemeClr val="bg1"/>
                </a:solidFill>
              </a:rPr>
              <a:t>photo credit: Joan Benjamin</a:t>
            </a:r>
            <a:endParaRPr lang="en-US" sz="900" dirty="0">
              <a:solidFill>
                <a:schemeClr val="bg1"/>
              </a:solidFill>
            </a:endParaRPr>
          </a:p>
        </p:txBody>
      </p:sp>
      <p:sp>
        <p:nvSpPr>
          <p:cNvPr id="9" name="Rectangle 17"/>
          <p:cNvSpPr>
            <a:spLocks noGrp="1" noChangeArrowheads="1"/>
          </p:cNvSpPr>
          <p:nvPr>
            <p:ph type="title"/>
            <p:custDataLst>
              <p:tags r:id="rId3"/>
            </p:custDataLst>
          </p:nvPr>
        </p:nvSpPr>
        <p:spPr bwMode="auto">
          <a:xfrm>
            <a:off x="0" y="0"/>
            <a:ext cx="4572000" cy="2362200"/>
          </a:xfrm>
          <a:prstGeom prst="rect">
            <a:avLst/>
          </a:prstGeom>
          <a:solidFill>
            <a:srgbClr val="994577"/>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normAutofit/>
          </a:bodyPr>
          <a:lstStyle/>
          <a:p>
            <a:r>
              <a:rPr lang="en-US" sz="3600" b="1" dirty="0">
                <a:solidFill>
                  <a:schemeClr val="bg1"/>
                </a:solidFill>
                <a:latin typeface="Georgia" panose="02040502050405020303" pitchFamily="18" charset="0"/>
              </a:rPr>
              <a:t>Something New </a:t>
            </a:r>
            <a:r>
              <a:rPr lang="en-US" sz="3600" b="1" dirty="0" smtClean="0">
                <a:solidFill>
                  <a:schemeClr val="bg1"/>
                </a:solidFill>
                <a:latin typeface="Georgia" panose="02040502050405020303" pitchFamily="18" charset="0"/>
              </a:rPr>
              <a:t/>
            </a:r>
            <a:br>
              <a:rPr lang="en-US" sz="3600" b="1" dirty="0" smtClean="0">
                <a:solidFill>
                  <a:schemeClr val="bg1"/>
                </a:solidFill>
                <a:latin typeface="Georgia" panose="02040502050405020303" pitchFamily="18" charset="0"/>
              </a:rPr>
            </a:br>
            <a:r>
              <a:rPr lang="en-US" sz="3600" b="1" dirty="0" smtClean="0">
                <a:solidFill>
                  <a:schemeClr val="bg1"/>
                </a:solidFill>
                <a:latin typeface="Georgia" panose="02040502050405020303" pitchFamily="18" charset="0"/>
              </a:rPr>
              <a:t>and Different</a:t>
            </a:r>
            <a:endParaRPr lang="en-US" sz="3600" dirty="0">
              <a:latin typeface="Georgia" panose="02040502050405020303" pitchFamily="18" charset="0"/>
            </a:endParaRPr>
          </a:p>
        </p:txBody>
      </p:sp>
      <p:sp>
        <p:nvSpPr>
          <p:cNvPr id="10" name="Text Box 4"/>
          <p:cNvSpPr txBox="1">
            <a:spLocks noChangeArrowheads="1"/>
          </p:cNvSpPr>
          <p:nvPr>
            <p:custDataLst>
              <p:tags r:id="rId4"/>
            </p:custDataLst>
          </p:nvPr>
        </p:nvSpPr>
        <p:spPr bwMode="auto">
          <a:xfrm>
            <a:off x="128155" y="2590800"/>
            <a:ext cx="4191000"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lnSpc>
                <a:spcPct val="135000"/>
              </a:lnSpc>
            </a:pPr>
            <a:r>
              <a:rPr lang="en-US" sz="2200" b="1" dirty="0">
                <a:solidFill>
                  <a:srgbClr val="994577"/>
                </a:solidFill>
                <a:latin typeface="Trebuchet MS" panose="020B0603020202020204" pitchFamily="34" charset="0"/>
              </a:rPr>
              <a:t>SARE was started in 1988, conceived as a</a:t>
            </a:r>
          </a:p>
          <a:p>
            <a:pPr algn="ctr" eaLnBrk="1" hangingPunct="1">
              <a:lnSpc>
                <a:spcPct val="135000"/>
              </a:lnSpc>
            </a:pPr>
            <a:r>
              <a:rPr lang="en-US" sz="2200" b="1" dirty="0">
                <a:solidFill>
                  <a:srgbClr val="994577"/>
                </a:solidFill>
                <a:latin typeface="Trebuchet MS" panose="020B0603020202020204" pitchFamily="34" charset="0"/>
              </a:rPr>
              <a:t>decentralized, science-based, grassroots, practical, </a:t>
            </a:r>
            <a:endParaRPr lang="en-US" sz="2200" b="1" dirty="0" smtClean="0">
              <a:solidFill>
                <a:srgbClr val="994577"/>
              </a:solidFill>
              <a:latin typeface="Trebuchet MS" panose="020B0603020202020204" pitchFamily="34" charset="0"/>
            </a:endParaRPr>
          </a:p>
          <a:p>
            <a:pPr algn="ctr" eaLnBrk="1" hangingPunct="1">
              <a:lnSpc>
                <a:spcPct val="135000"/>
              </a:lnSpc>
            </a:pPr>
            <a:r>
              <a:rPr lang="en-US" sz="2200" b="1" dirty="0">
                <a:solidFill>
                  <a:srgbClr val="994577"/>
                </a:solidFill>
                <a:latin typeface="Trebuchet MS" panose="020B0603020202020204" pitchFamily="34" charset="0"/>
              </a:rPr>
              <a:t>p</a:t>
            </a:r>
            <a:r>
              <a:rPr lang="en-US" sz="2200" b="1" dirty="0" smtClean="0">
                <a:solidFill>
                  <a:srgbClr val="994577"/>
                </a:solidFill>
                <a:latin typeface="Trebuchet MS" panose="020B0603020202020204" pitchFamily="34" charset="0"/>
              </a:rPr>
              <a:t>roblem-solving, </a:t>
            </a:r>
          </a:p>
          <a:p>
            <a:pPr algn="ctr" eaLnBrk="1" hangingPunct="1">
              <a:lnSpc>
                <a:spcPct val="135000"/>
              </a:lnSpc>
            </a:pPr>
            <a:r>
              <a:rPr lang="en-US" sz="2200" b="1" dirty="0" smtClean="0">
                <a:solidFill>
                  <a:srgbClr val="994577"/>
                </a:solidFill>
                <a:latin typeface="Trebuchet MS" panose="020B0603020202020204" pitchFamily="34" charset="0"/>
              </a:rPr>
              <a:t>and inclusive </a:t>
            </a:r>
          </a:p>
          <a:p>
            <a:pPr algn="ctr" eaLnBrk="1" hangingPunct="1">
              <a:lnSpc>
                <a:spcPct val="135000"/>
              </a:lnSpc>
            </a:pPr>
            <a:r>
              <a:rPr lang="en-US" sz="2200" b="1" dirty="0" smtClean="0">
                <a:solidFill>
                  <a:srgbClr val="994577"/>
                </a:solidFill>
                <a:latin typeface="Trebuchet MS" panose="020B0603020202020204" pitchFamily="34" charset="0"/>
              </a:rPr>
              <a:t>competitive grant-making </a:t>
            </a:r>
            <a:r>
              <a:rPr lang="en-US" sz="2200" b="1" dirty="0">
                <a:solidFill>
                  <a:srgbClr val="994577"/>
                </a:solidFill>
                <a:latin typeface="Trebuchet MS" panose="020B0603020202020204" pitchFamily="34" charset="0"/>
              </a:rPr>
              <a:t>and outreach program.</a:t>
            </a:r>
          </a:p>
        </p:txBody>
      </p:sp>
    </p:spTree>
    <p:custDataLst>
      <p:tags r:id="rId1"/>
    </p:custDataLst>
    <p:extLst>
      <p:ext uri="{BB962C8B-B14F-4D97-AF65-F5344CB8AC3E}">
        <p14:creationId xmlns:p14="http://schemas.microsoft.com/office/powerpoint/2010/main" val="3884698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6"/>
          <a:stretch>
            <a:fillRect/>
          </a:stretch>
        </p:blipFill>
        <p:spPr>
          <a:xfrm>
            <a:off x="4567237" y="3424237"/>
            <a:ext cx="9526" cy="9526"/>
          </a:xfrm>
          <a:prstGeom prst="rect">
            <a:avLst/>
          </a:prstGeom>
        </p:spPr>
      </p:pic>
      <p:sp>
        <p:nvSpPr>
          <p:cNvPr id="7" name="Right Arrow 6"/>
          <p:cNvSpPr>
            <a:spLocks noChangeArrowheads="1"/>
          </p:cNvSpPr>
          <p:nvPr>
            <p:custDataLst>
              <p:tags r:id="rId2"/>
            </p:custDataLst>
          </p:nvPr>
        </p:nvSpPr>
        <p:spPr bwMode="auto">
          <a:xfrm rot="170539">
            <a:off x="1837784" y="5047630"/>
            <a:ext cx="752763"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8285" y="875943"/>
            <a:ext cx="6487430" cy="5106113"/>
          </a:xfrm>
          <a:prstGeom prst="rect">
            <a:avLst/>
          </a:prstGeom>
          <a:ln>
            <a:solidFill>
              <a:schemeClr val="tx1"/>
            </a:solidFill>
          </a:ln>
        </p:spPr>
      </p:pic>
      <p:sp>
        <p:nvSpPr>
          <p:cNvPr id="6" name="Right Arrow 5"/>
          <p:cNvSpPr>
            <a:spLocks noChangeArrowheads="1"/>
          </p:cNvSpPr>
          <p:nvPr>
            <p:custDataLst>
              <p:tags r:id="rId3"/>
            </p:custDataLst>
          </p:nvPr>
        </p:nvSpPr>
        <p:spPr bwMode="auto">
          <a:xfrm rot="510192">
            <a:off x="551491" y="5500619"/>
            <a:ext cx="752763"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108899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6"/>
          <a:stretch>
            <a:fillRect/>
          </a:stretch>
        </p:blipFill>
        <p:spPr>
          <a:xfrm>
            <a:off x="4567237" y="3424237"/>
            <a:ext cx="9526" cy="9526"/>
          </a:xfrm>
          <a:prstGeom prst="rect">
            <a:avLst/>
          </a:prstGeom>
        </p:spPr>
      </p:pic>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800" y="2232369"/>
            <a:ext cx="6967535" cy="2933699"/>
          </a:xfrm>
          <a:prstGeom prst="rect">
            <a:avLst/>
          </a:prstGeom>
        </p:spPr>
      </p:pic>
      <p:sp>
        <p:nvSpPr>
          <p:cNvPr id="7" name="Right Arrow 6"/>
          <p:cNvSpPr>
            <a:spLocks noChangeArrowheads="1"/>
          </p:cNvSpPr>
          <p:nvPr>
            <p:custDataLst>
              <p:tags r:id="rId2"/>
            </p:custDataLst>
          </p:nvPr>
        </p:nvSpPr>
        <p:spPr bwMode="auto">
          <a:xfrm rot="10970390">
            <a:off x="3285576" y="4440580"/>
            <a:ext cx="752763" cy="381000"/>
          </a:xfrm>
          <a:prstGeom prst="rightArrow">
            <a:avLst>
              <a:gd name="adj1" fmla="val 50000"/>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
        <p:nvSpPr>
          <p:cNvPr id="6" name="TextBox 5"/>
          <p:cNvSpPr txBox="1"/>
          <p:nvPr>
            <p:custDataLst>
              <p:tags r:id="rId3"/>
            </p:custDataLst>
          </p:nvPr>
        </p:nvSpPr>
        <p:spPr>
          <a:xfrm>
            <a:off x="457200" y="1411194"/>
            <a:ext cx="1371600" cy="3754874"/>
          </a:xfrm>
          <a:prstGeom prst="rect">
            <a:avLst/>
          </a:prstGeom>
          <a:solidFill>
            <a:schemeClr val="bg1"/>
          </a:solidFill>
          <a:ln>
            <a:solidFill>
              <a:schemeClr val="tx1"/>
            </a:solidFill>
          </a:ln>
        </p:spPr>
        <p:txBody>
          <a:bodyPr wrap="square" rtlCol="0">
            <a:spAutoFit/>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Once you are satisfied with your proposal, check “I understand” and click “Submit Proposal.” Note that in this system, you do have the ability to “</a:t>
            </a:r>
            <a:r>
              <a:rPr kumimoji="0" lang="en-US" sz="1400" b="0" i="0" u="none" strike="noStrike" kern="1200" cap="none" spc="0" normalizeH="0" baseline="0" noProof="0" dirty="0" err="1" smtClean="0">
                <a:ln>
                  <a:noFill/>
                </a:ln>
                <a:solidFill>
                  <a:srgbClr val="000000"/>
                </a:solidFill>
                <a:effectLst/>
                <a:uLnTx/>
                <a:uFillTx/>
                <a:latin typeface="Trebuchet MS" pitchFamily="34" charset="0"/>
                <a:ea typeface="+mn-ea"/>
                <a:cs typeface="Arial" charset="0"/>
              </a:rPr>
              <a:t>unsubmit</a:t>
            </a:r>
            <a:r>
              <a:rPr kumimoji="0" lang="en-US" sz="14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 and make corrections BEFORE the close date.</a:t>
            </a:r>
            <a:endParaRPr kumimoji="0" lang="en-US" sz="14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1420838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2"/>
            </p:custDataLst>
          </p:nvPr>
        </p:nvSpPr>
        <p:spPr>
          <a:xfrm>
            <a:off x="266700" y="1295400"/>
            <a:ext cx="1866900" cy="3453253"/>
          </a:xfrm>
          <a:prstGeom prst="rect">
            <a:avLst/>
          </a:prstGeom>
          <a:solidFill>
            <a:schemeClr val="bg1"/>
          </a:solidFill>
          <a:ln>
            <a:solidFill>
              <a:schemeClr val="tx1"/>
            </a:solidFill>
          </a:ln>
        </p:spPr>
        <p:txBody>
          <a:bodyPr wrap="square" rtlCol="0">
            <a:spAutoFit/>
          </a:bodyPr>
          <a:lstStyle/>
          <a:p>
            <a:pPr marL="0" marR="0" lvl="0" indent="0" algn="l" defTabSz="914153"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You will land on this web page, confirming your submission.  Note that you can “</a:t>
            </a:r>
            <a:r>
              <a:rPr kumimoji="0" lang="en-US" sz="1400" b="0" i="0" u="none" strike="noStrike" kern="1200" cap="none" spc="0" normalizeH="0" baseline="0" noProof="0" dirty="0" err="1" smtClean="0">
                <a:ln>
                  <a:noFill/>
                </a:ln>
                <a:solidFill>
                  <a:srgbClr val="000000"/>
                </a:solidFill>
                <a:effectLst/>
                <a:uLnTx/>
                <a:uFillTx/>
                <a:latin typeface="Trebuchet MS" pitchFamily="34" charset="0"/>
                <a:ea typeface="+mn-ea"/>
                <a:cs typeface="Arial" charset="0"/>
              </a:rPr>
              <a:t>Unsubmit</a:t>
            </a:r>
            <a:r>
              <a:rPr kumimoji="0" lang="en-US" sz="14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 and make corrections and then “Submit,” but you must resubmit prior to the close date.</a:t>
            </a:r>
          </a:p>
          <a:p>
            <a:pPr marL="0" marR="0" lvl="0" indent="0" algn="l" defTabSz="914153" rtl="0" eaLnBrk="0" fontAlgn="base" latinLnBrk="0" hangingPunct="0">
              <a:lnSpc>
                <a:spcPct val="100000"/>
              </a:lnSpc>
              <a:spcBef>
                <a:spcPct val="3000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a:p>
            <a:pPr marL="0" marR="0" lvl="0" indent="0" algn="l" defTabSz="914153" rtl="0" eaLnBrk="0" fontAlgn="base" latinLnBrk="0" hangingPunct="0">
              <a:lnSpc>
                <a:spcPct val="100000"/>
              </a:lnSpc>
              <a:spcBef>
                <a:spcPct val="3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rebuchet MS" pitchFamily="34" charset="0"/>
                <a:ea typeface="+mn-ea"/>
                <a:cs typeface="Arial" charset="0"/>
              </a:rPr>
              <a:t>You will also receive an email confirming your submission.</a:t>
            </a:r>
            <a:endParaRPr kumimoji="0" lang="en-US" sz="1400" b="0" i="0" u="none" strike="noStrike" kern="1200" cap="none" spc="0" normalizeH="0" baseline="0" noProof="0" dirty="0">
              <a:ln>
                <a:noFill/>
              </a:ln>
              <a:solidFill>
                <a:srgbClr val="000000"/>
              </a:solidFill>
              <a:effectLst/>
              <a:uLnTx/>
              <a:uFillTx/>
              <a:latin typeface="Trebuchet MS" pitchFamily="34" charset="0"/>
              <a:ea typeface="+mn-ea"/>
              <a:cs typeface="Arial" charset="0"/>
            </a:endParaRPr>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3604" y="304800"/>
            <a:ext cx="6525536" cy="5582429"/>
          </a:xfrm>
          <a:prstGeom prst="rect">
            <a:avLst/>
          </a:prstGeom>
          <a:ln>
            <a:solidFill>
              <a:schemeClr val="tx1"/>
            </a:solidFill>
          </a:ln>
        </p:spPr>
      </p:pic>
      <p:sp>
        <p:nvSpPr>
          <p:cNvPr id="8" name="Right Arrow 7"/>
          <p:cNvSpPr>
            <a:spLocks noChangeArrowheads="1"/>
          </p:cNvSpPr>
          <p:nvPr>
            <p:custDataLst>
              <p:tags r:id="rId3"/>
            </p:custDataLst>
          </p:nvPr>
        </p:nvSpPr>
        <p:spPr bwMode="auto">
          <a:xfrm rot="21169003" flipV="1">
            <a:off x="1708223" y="5553399"/>
            <a:ext cx="635037" cy="295284"/>
          </a:xfrm>
          <a:prstGeom prst="rightArrow">
            <a:avLst>
              <a:gd name="adj1" fmla="val 65655"/>
              <a:gd name="adj2" fmla="val 49967"/>
            </a:avLst>
          </a:prstGeom>
          <a:solidFill>
            <a:srgbClr val="FF0000"/>
          </a:solidFill>
          <a:ln w="0" algn="ctr">
            <a:solidFill>
              <a:srgbClr val="000000"/>
            </a:solidFill>
            <a:round/>
            <a:headEnd/>
            <a:tailEnd/>
          </a:ln>
        </p:spPr>
        <p:txBody>
          <a:bodyPr/>
          <a:lstStyle/>
          <a:p>
            <a:pPr marL="342900" marR="0" lvl="0" indent="-342900" algn="r" defTabSz="914400" rtl="0" eaLnBrk="1" fontAlgn="base" latinLnBrk="0" hangingPunct="1">
              <a:lnSpc>
                <a:spcPct val="15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Trebuchet MS" pitchFamily="34" charset="0"/>
              <a:ea typeface="+mn-ea"/>
              <a:cs typeface="Arial" charset="0"/>
            </a:endParaRPr>
          </a:p>
        </p:txBody>
      </p:sp>
    </p:spTree>
    <p:custDataLst>
      <p:tags r:id="rId1"/>
    </p:custDataLst>
    <p:extLst>
      <p:ext uri="{BB962C8B-B14F-4D97-AF65-F5344CB8AC3E}">
        <p14:creationId xmlns:p14="http://schemas.microsoft.com/office/powerpoint/2010/main" val="3926775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SARE\Photos\Metadata Added\Added to flickr\Photos by Joan Benjamin\FNC05-551, FNC07-650, Pov Huns, KS\Image0214.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9145837" cy="6858000"/>
          </a:xfrm>
          <a:prstGeom prst="rect">
            <a:avLst/>
          </a:prstGeom>
          <a:noFill/>
        </p:spPr>
      </p:pic>
      <p:sp>
        <p:nvSpPr>
          <p:cNvPr id="2" name="Title 1"/>
          <p:cNvSpPr>
            <a:spLocks noGrp="1"/>
          </p:cNvSpPr>
          <p:nvPr>
            <p:ph type="title"/>
            <p:custDataLst>
              <p:tags r:id="rId3"/>
            </p:custDataLst>
          </p:nvPr>
        </p:nvSpPr>
        <p:spPr>
          <a:xfrm>
            <a:off x="0" y="0"/>
            <a:ext cx="4572000" cy="2438400"/>
          </a:xfrm>
          <a:solidFill>
            <a:schemeClr val="accent2">
              <a:lumMod val="75000"/>
            </a:schemeClr>
          </a:solidFill>
        </p:spPr>
        <p:txBody>
          <a:bodyPr/>
          <a:lstStyle/>
          <a:p>
            <a:r>
              <a:rPr lang="en-US" dirty="0" smtClean="0">
                <a:solidFill>
                  <a:schemeClr val="accent2">
                    <a:lumMod val="20000"/>
                    <a:lumOff val="80000"/>
                  </a:schemeClr>
                </a:solidFill>
                <a:latin typeface="Georgia" panose="02040502050405020303" pitchFamily="18" charset="0"/>
              </a:rPr>
              <a:t>Good luck with your proposal!</a:t>
            </a:r>
            <a:endParaRPr lang="en-US" dirty="0">
              <a:solidFill>
                <a:schemeClr val="accent2">
                  <a:lumMod val="20000"/>
                  <a:lumOff val="80000"/>
                </a:schemeClr>
              </a:solidFill>
              <a:latin typeface="Georgia" panose="02040502050405020303" pitchFamily="18" charset="0"/>
            </a:endParaRPr>
          </a:p>
        </p:txBody>
      </p:sp>
      <p:sp>
        <p:nvSpPr>
          <p:cNvPr id="11" name="TextBox 10"/>
          <p:cNvSpPr txBox="1"/>
          <p:nvPr>
            <p:custDataLst>
              <p:tags r:id="rId4"/>
            </p:custDataLst>
          </p:nvPr>
        </p:nvSpPr>
        <p:spPr>
          <a:xfrm>
            <a:off x="0" y="2438400"/>
            <a:ext cx="4572000" cy="5170646"/>
          </a:xfrm>
          <a:prstGeom prst="rect">
            <a:avLst/>
          </a:prstGeom>
          <a:solidFill>
            <a:schemeClr val="bg1"/>
          </a:solidFill>
        </p:spPr>
        <p:txBody>
          <a:bodyPr wrap="square" rtlCol="0">
            <a:spAutoFit/>
          </a:bodyPr>
          <a:lstStyle/>
          <a:p>
            <a:pPr algn="ctr"/>
            <a:endParaRPr lang="en-US" dirty="0" smtClean="0"/>
          </a:p>
          <a:p>
            <a:pPr algn="ctr"/>
            <a:r>
              <a:rPr lang="en-US" sz="2400" b="1" dirty="0" smtClean="0">
                <a:latin typeface="Trebuchet MS" panose="020B0603020202020204" pitchFamily="34" charset="0"/>
              </a:rPr>
              <a:t>If you have questions contact:</a:t>
            </a:r>
          </a:p>
          <a:p>
            <a:pPr algn="ctr"/>
            <a:endParaRPr lang="en-US" sz="1200" b="1" dirty="0">
              <a:latin typeface="Trebuchet MS" panose="020B0603020202020204" pitchFamily="34" charset="0"/>
            </a:endParaRPr>
          </a:p>
          <a:p>
            <a:pPr algn="ctr"/>
            <a:r>
              <a:rPr lang="en-US" sz="2400" b="1" dirty="0" smtClean="0">
                <a:latin typeface="Trebuchet MS" panose="020B0603020202020204" pitchFamily="34" charset="0"/>
              </a:rPr>
              <a:t>by phone: 612.626.3113</a:t>
            </a:r>
          </a:p>
          <a:p>
            <a:pPr algn="ctr"/>
            <a:endParaRPr lang="en-US" sz="1200" b="1" dirty="0" smtClean="0">
              <a:latin typeface="Trebuchet MS" panose="020B0603020202020204" pitchFamily="34" charset="0"/>
            </a:endParaRPr>
          </a:p>
          <a:p>
            <a:pPr algn="ctr"/>
            <a:r>
              <a:rPr lang="en-US" sz="2400" b="1" dirty="0" smtClean="0">
                <a:latin typeface="Trebuchet MS" panose="020B0603020202020204" pitchFamily="34" charset="0"/>
              </a:rPr>
              <a:t>by email: ncrsare@umn.edu</a:t>
            </a:r>
          </a:p>
          <a:p>
            <a:pPr algn="ctr"/>
            <a:endParaRPr lang="en-US" sz="1200" b="1" dirty="0" smtClean="0">
              <a:latin typeface="Trebuchet MS" panose="020B0603020202020204" pitchFamily="34" charset="0"/>
            </a:endParaRPr>
          </a:p>
          <a:p>
            <a:pPr algn="ctr"/>
            <a:r>
              <a:rPr lang="en-US" sz="2400" b="1" dirty="0" smtClean="0">
                <a:latin typeface="Trebuchet MS" panose="020B0603020202020204" pitchFamily="34" charset="0"/>
              </a:rPr>
              <a:t>www.northcentralsare.org</a:t>
            </a:r>
          </a:p>
          <a:p>
            <a:pPr algn="ctr"/>
            <a:endParaRPr lang="en-US" sz="1200" b="1" dirty="0" smtClean="0">
              <a:latin typeface="Trebuchet MS" panose="020B0603020202020204" pitchFamily="34" charset="0"/>
            </a:endParaRPr>
          </a:p>
          <a:p>
            <a:pPr algn="ctr"/>
            <a:r>
              <a:rPr lang="en-US" sz="2400" b="1" dirty="0" smtClean="0">
                <a:latin typeface="Trebuchet MS" panose="020B0603020202020204" pitchFamily="34" charset="0"/>
              </a:rPr>
              <a:t>Follow us on:</a:t>
            </a:r>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dirty="0" smtClean="0"/>
          </a:p>
          <a:p>
            <a:endParaRPr lang="en-US" dirty="0"/>
          </a:p>
        </p:txBody>
      </p:sp>
      <p:graphicFrame>
        <p:nvGraphicFramePr>
          <p:cNvPr id="1026" name="Object 2"/>
          <p:cNvGraphicFramePr>
            <a:graphicFrameLocks noChangeAspect="1"/>
          </p:cNvGraphicFramePr>
          <p:nvPr>
            <p:custDataLst>
              <p:tags r:id="rId5"/>
            </p:custDataLst>
            <p:extLst>
              <p:ext uri="{D42A27DB-BD31-4B8C-83A1-F6EECF244321}">
                <p14:modId xmlns:p14="http://schemas.microsoft.com/office/powerpoint/2010/main" val="3524382947"/>
              </p:ext>
            </p:extLst>
          </p:nvPr>
        </p:nvGraphicFramePr>
        <p:xfrm>
          <a:off x="1143000" y="5692127"/>
          <a:ext cx="914400" cy="914400"/>
        </p:xfrm>
        <a:graphic>
          <a:graphicData uri="http://schemas.openxmlformats.org/presentationml/2006/ole">
            <mc:AlternateContent xmlns:mc="http://schemas.openxmlformats.org/markup-compatibility/2006">
              <mc:Choice xmlns:v="urn:schemas-microsoft-com:vml" Requires="v">
                <p:oleObj spid="_x0000_s1276" name="Acrobat Document" r:id="rId10" imgW="1476360" imgH="1476360" progId="AcroExch.Document.7">
                  <p:embed/>
                </p:oleObj>
              </mc:Choice>
              <mc:Fallback>
                <p:oleObj name="Acrobat Document" r:id="rId10" imgW="1476360" imgH="1476360" progId="AcroExch.Document.7">
                  <p:embed/>
                  <p:pic>
                    <p:nvPicPr>
                      <p:cNvPr id="0" name="Picture 1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5692127"/>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4" descr="Twitter_newbird_boxed_whiteonblue"/>
          <p:cNvPicPr>
            <a:picLocks noChangeAspect="1" noChangeArrowheads="1"/>
          </p:cNvPicPr>
          <p:nvPr/>
        </p:nvPicPr>
        <p:blipFill>
          <a:blip r:embed="rId12" cstate="screen"/>
          <a:srcRect/>
          <a:stretch>
            <a:fillRect/>
          </a:stretch>
        </p:blipFill>
        <p:spPr bwMode="auto">
          <a:xfrm>
            <a:off x="2514600" y="5713819"/>
            <a:ext cx="914400" cy="914400"/>
          </a:xfrm>
          <a:prstGeom prst="rect">
            <a:avLst/>
          </a:prstGeom>
          <a:noFill/>
        </p:spPr>
      </p:pic>
      <p:sp>
        <p:nvSpPr>
          <p:cNvPr id="10" name="TextBox 9"/>
          <p:cNvSpPr txBox="1"/>
          <p:nvPr>
            <p:custDataLst>
              <p:tags r:id="rId6"/>
            </p:custDataLst>
          </p:nvPr>
        </p:nvSpPr>
        <p:spPr>
          <a:xfrm>
            <a:off x="4724400" y="6477000"/>
            <a:ext cx="1676400" cy="230832"/>
          </a:xfrm>
          <a:prstGeom prst="rect">
            <a:avLst/>
          </a:prstGeom>
          <a:noFill/>
        </p:spPr>
        <p:txBody>
          <a:bodyPr wrap="square" rtlCol="0">
            <a:spAutoFit/>
          </a:bodyPr>
          <a:lstStyle/>
          <a:p>
            <a:r>
              <a:rPr lang="en-US" sz="900" dirty="0" smtClean="0">
                <a:solidFill>
                  <a:schemeClr val="tx1">
                    <a:lumMod val="95000"/>
                    <a:lumOff val="5000"/>
                  </a:schemeClr>
                </a:solidFill>
              </a:rPr>
              <a:t>photo credit: Joan Benjamin</a:t>
            </a:r>
            <a:endParaRPr lang="en-US" sz="900" dirty="0">
              <a:solidFill>
                <a:schemeClr val="tx1">
                  <a:lumMod val="95000"/>
                  <a:lumOff val="5000"/>
                </a:schemeClr>
              </a:solidFill>
            </a:endParaRPr>
          </a:p>
        </p:txBody>
      </p: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69078" y="4800601"/>
            <a:ext cx="1634932" cy="1778806"/>
          </a:xfrm>
          <a:prstGeom prst="rect">
            <a:avLst/>
          </a:prstGeom>
          <a:solidFill>
            <a:schemeClr val="bg1"/>
          </a:solidFill>
        </p:spPr>
      </p:pic>
    </p:spTree>
    <p:custDataLst>
      <p:tags r:id="rId2"/>
    </p:custDataLst>
    <p:extLst>
      <p:ext uri="{BB962C8B-B14F-4D97-AF65-F5344CB8AC3E}">
        <p14:creationId xmlns:p14="http://schemas.microsoft.com/office/powerpoint/2010/main" val="103936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lstStyle/>
          <a:p>
            <a:r>
              <a:rPr lang="en-US" dirty="0" smtClean="0"/>
              <a:t>The SARE Model</a:t>
            </a:r>
            <a:endParaRPr lang="en-US" dirty="0"/>
          </a:p>
        </p:txBody>
      </p:sp>
      <p:pic>
        <p:nvPicPr>
          <p:cNvPr id="8" name="Picture 7" descr="LNC03-222 Photo 7 Combining canola in First-time Producer Field.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72000" y="0"/>
            <a:ext cx="9144000" cy="6858000"/>
          </a:xfrm>
          <a:prstGeom prst="rect">
            <a:avLst/>
          </a:prstGeom>
        </p:spPr>
      </p:pic>
      <p:pic>
        <p:nvPicPr>
          <p:cNvPr id="6149" name="Picture 5" descr="SARE_NorthCentral_CMYK"/>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696200" y="5562600"/>
            <a:ext cx="1143000" cy="1032342"/>
          </a:xfrm>
          <a:prstGeom prst="rect">
            <a:avLst/>
          </a:prstGeom>
          <a:noFill/>
          <a:ln w="57150">
            <a:solidFill>
              <a:schemeClr val="bg1"/>
            </a:solidFill>
            <a:miter lim="800000"/>
            <a:headEnd/>
            <a:tailEnd/>
          </a:ln>
        </p:spPr>
      </p:pic>
      <p:sp>
        <p:nvSpPr>
          <p:cNvPr id="6" name="TextBox 5"/>
          <p:cNvSpPr txBox="1"/>
          <p:nvPr>
            <p:custDataLst>
              <p:tags r:id="rId3"/>
            </p:custDataLst>
          </p:nvPr>
        </p:nvSpPr>
        <p:spPr>
          <a:xfrm>
            <a:off x="4953000" y="6477000"/>
            <a:ext cx="1981200" cy="230832"/>
          </a:xfrm>
          <a:prstGeom prst="rect">
            <a:avLst/>
          </a:prstGeom>
          <a:noFill/>
        </p:spPr>
        <p:txBody>
          <a:bodyPr wrap="square" rtlCol="0">
            <a:spAutoFit/>
          </a:bodyPr>
          <a:lstStyle/>
          <a:p>
            <a:r>
              <a:rPr lang="en-US" sz="900" dirty="0" smtClean="0">
                <a:solidFill>
                  <a:schemeClr val="bg1"/>
                </a:solidFill>
              </a:rPr>
              <a:t>photo credit: David </a:t>
            </a:r>
            <a:r>
              <a:rPr lang="en-US" sz="900" dirty="0" err="1" smtClean="0">
                <a:solidFill>
                  <a:schemeClr val="bg1"/>
                </a:solidFill>
              </a:rPr>
              <a:t>Baltensperger</a:t>
            </a:r>
            <a:endParaRPr lang="en-US" sz="900" dirty="0">
              <a:solidFill>
                <a:schemeClr val="bg1"/>
              </a:solidFill>
            </a:endParaRPr>
          </a:p>
        </p:txBody>
      </p:sp>
      <p:sp>
        <p:nvSpPr>
          <p:cNvPr id="10" name="Rectangle 21"/>
          <p:cNvSpPr>
            <a:spLocks noChangeArrowheads="1"/>
          </p:cNvSpPr>
          <p:nvPr>
            <p:custDataLst>
              <p:tags r:id="rId4"/>
            </p:custDataLst>
          </p:nvPr>
        </p:nvSpPr>
        <p:spPr bwMode="auto">
          <a:xfrm>
            <a:off x="0" y="0"/>
            <a:ext cx="4572000" cy="2438400"/>
          </a:xfrm>
          <a:prstGeom prst="rect">
            <a:avLst/>
          </a:prstGeom>
          <a:solidFill>
            <a:srgbClr val="008000"/>
          </a:solidFill>
          <a:ln>
            <a:noFill/>
          </a:ln>
          <a:extLst/>
        </p:spPr>
        <p:txBody>
          <a:bodyPr wrap="none" anchor="ctr"/>
          <a:lstStyle/>
          <a:p>
            <a:pPr algn="r">
              <a:lnSpc>
                <a:spcPct val="150000"/>
              </a:lnSpc>
            </a:pPr>
            <a:endParaRPr lang="en-US"/>
          </a:p>
        </p:txBody>
      </p:sp>
      <p:sp>
        <p:nvSpPr>
          <p:cNvPr id="11" name="Text Box 4"/>
          <p:cNvSpPr txBox="1">
            <a:spLocks noChangeArrowheads="1"/>
          </p:cNvSpPr>
          <p:nvPr>
            <p:custDataLst>
              <p:tags r:id="rId5"/>
            </p:custDataLst>
          </p:nvPr>
        </p:nvSpPr>
        <p:spPr bwMode="auto">
          <a:xfrm>
            <a:off x="228600" y="551765"/>
            <a:ext cx="42672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r>
              <a:rPr lang="en-US" sz="4200" b="1" dirty="0" smtClean="0">
                <a:solidFill>
                  <a:schemeClr val="bg1"/>
                </a:solidFill>
              </a:rPr>
              <a:t>The SARE </a:t>
            </a:r>
            <a:r>
              <a:rPr lang="en-US" sz="4200" b="1" dirty="0">
                <a:solidFill>
                  <a:schemeClr val="bg1"/>
                </a:solidFill>
              </a:rPr>
              <a:t>Model</a:t>
            </a:r>
            <a:endParaRPr lang="en-US" sz="4200" b="1" dirty="0"/>
          </a:p>
          <a:p>
            <a:pPr algn="r" eaLnBrk="1" hangingPunct="1"/>
            <a:endParaRPr lang="en-US" sz="4200" b="1" dirty="0">
              <a:latin typeface="Trebuchet MS" pitchFamily="34" charset="0"/>
            </a:endParaRPr>
          </a:p>
          <a:p>
            <a:pPr eaLnBrk="1" hangingPunct="1"/>
            <a:endParaRPr lang="en-US" sz="3800" dirty="0">
              <a:latin typeface="Trebuchet MS" pitchFamily="34" charset="0"/>
            </a:endParaRPr>
          </a:p>
        </p:txBody>
      </p:sp>
      <p:sp>
        <p:nvSpPr>
          <p:cNvPr id="12" name="Text Box 19"/>
          <p:cNvSpPr txBox="1">
            <a:spLocks noGrp="1" noChangeArrowheads="1"/>
          </p:cNvSpPr>
          <p:nvPr>
            <p:ph sz="half" idx="1"/>
            <p:custDataLst>
              <p:tags r:id="rId6"/>
            </p:custDataLst>
          </p:nvPr>
        </p:nvSpPr>
        <p:spPr bwMode="auto">
          <a:xfrm>
            <a:off x="457200" y="2590800"/>
            <a:ext cx="3886200" cy="39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defTabSz="1027113" eaLnBrk="0" hangingPunct="0">
              <a:defRPr sz="2000">
                <a:solidFill>
                  <a:schemeClr val="tx1"/>
                </a:solidFill>
                <a:latin typeface="Georgia" pitchFamily="18" charset="0"/>
                <a:ea typeface="MS PGothic" pitchFamily="34" charset="-128"/>
              </a:defRPr>
            </a:lvl1pPr>
            <a:lvl2pPr marL="742950" indent="-285750" defTabSz="1027113" eaLnBrk="0" hangingPunct="0">
              <a:defRPr sz="2000">
                <a:solidFill>
                  <a:schemeClr val="tx1"/>
                </a:solidFill>
                <a:latin typeface="Georgia" pitchFamily="18" charset="0"/>
                <a:ea typeface="MS PGothic" pitchFamily="34" charset="-128"/>
              </a:defRPr>
            </a:lvl2pPr>
            <a:lvl3pPr marL="1143000" indent="-228600" defTabSz="1027113" eaLnBrk="0" hangingPunct="0">
              <a:defRPr sz="2000">
                <a:solidFill>
                  <a:schemeClr val="tx1"/>
                </a:solidFill>
                <a:latin typeface="Georgia" pitchFamily="18" charset="0"/>
                <a:ea typeface="MS PGothic" pitchFamily="34" charset="-128"/>
              </a:defRPr>
            </a:lvl3pPr>
            <a:lvl4pPr marL="1600200" indent="-228600" defTabSz="1027113" eaLnBrk="0" hangingPunct="0">
              <a:defRPr sz="2000">
                <a:solidFill>
                  <a:schemeClr val="tx1"/>
                </a:solidFill>
                <a:latin typeface="Georgia" pitchFamily="18" charset="0"/>
                <a:ea typeface="MS PGothic" pitchFamily="34" charset="-128"/>
              </a:defRPr>
            </a:lvl4pPr>
            <a:lvl5pPr marL="2057400" indent="-228600" defTabSz="1027113" eaLnBrk="0" hangingPunct="0">
              <a:defRPr sz="2000">
                <a:solidFill>
                  <a:schemeClr val="tx1"/>
                </a:solidFill>
                <a:latin typeface="Georgia" pitchFamily="18" charset="0"/>
                <a:ea typeface="MS PGothic" pitchFamily="34" charset="-128"/>
              </a:defRPr>
            </a:lvl5pPr>
            <a:lvl6pPr marL="2514600" indent="-228600" defTabSz="1027113"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defTabSz="1027113"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defTabSz="1027113"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defTabSz="1027113"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lnSpc>
                <a:spcPct val="120000"/>
              </a:lnSpc>
              <a:spcBef>
                <a:spcPct val="100000"/>
              </a:spcBef>
              <a:buFontTx/>
              <a:buChar char="•"/>
            </a:pPr>
            <a:r>
              <a:rPr lang="en-US" b="1" dirty="0">
                <a:solidFill>
                  <a:srgbClr val="008000"/>
                </a:solidFill>
                <a:latin typeface="Trebuchet MS" panose="020B0603020202020204" pitchFamily="34" charset="0"/>
              </a:rPr>
              <a:t>Four regional councils set priorities and make grants </a:t>
            </a:r>
          </a:p>
          <a:p>
            <a:pPr eaLnBrk="1" hangingPunct="1">
              <a:lnSpc>
                <a:spcPct val="120000"/>
              </a:lnSpc>
              <a:spcBef>
                <a:spcPct val="100000"/>
              </a:spcBef>
              <a:buFontTx/>
              <a:buChar char="•"/>
            </a:pPr>
            <a:r>
              <a:rPr lang="en-US" b="1" dirty="0">
                <a:solidFill>
                  <a:srgbClr val="008000"/>
                </a:solidFill>
                <a:latin typeface="Trebuchet MS" panose="020B0603020202020204" pitchFamily="34" charset="0"/>
              </a:rPr>
              <a:t>SARE Outreach produces practical info</a:t>
            </a:r>
          </a:p>
          <a:p>
            <a:pPr eaLnBrk="1" hangingPunct="1">
              <a:lnSpc>
                <a:spcPct val="120000"/>
              </a:lnSpc>
              <a:spcBef>
                <a:spcPct val="100000"/>
              </a:spcBef>
              <a:buFontTx/>
              <a:buChar char="•"/>
            </a:pPr>
            <a:r>
              <a:rPr lang="en-US" b="1" dirty="0">
                <a:solidFill>
                  <a:srgbClr val="008000"/>
                </a:solidFill>
                <a:latin typeface="Trebuchet MS" panose="020B0603020202020204" pitchFamily="34" charset="0"/>
              </a:rPr>
              <a:t>USDA-NIFA supports SARE</a:t>
            </a:r>
          </a:p>
          <a:p>
            <a:pPr eaLnBrk="1" hangingPunct="1">
              <a:lnSpc>
                <a:spcPct val="120000"/>
              </a:lnSpc>
              <a:spcBef>
                <a:spcPct val="100000"/>
              </a:spcBef>
              <a:buFontTx/>
              <a:buChar char="•"/>
            </a:pPr>
            <a:r>
              <a:rPr lang="en-US" b="1" dirty="0">
                <a:solidFill>
                  <a:srgbClr val="008000"/>
                </a:solidFill>
                <a:latin typeface="Trebuchet MS" panose="020B0603020202020204" pitchFamily="34" charset="0"/>
              </a:rPr>
              <a:t>Other USDA agencies and land-grant universities are partners</a:t>
            </a:r>
          </a:p>
        </p:txBody>
      </p:sp>
    </p:spTree>
    <p:custDataLst>
      <p:tags r:id="rId1"/>
    </p:custDataLst>
    <p:extLst>
      <p:ext uri="{BB962C8B-B14F-4D97-AF65-F5344CB8AC3E}">
        <p14:creationId xmlns:p14="http://schemas.microsoft.com/office/powerpoint/2010/main" val="2865405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457200" y="274638"/>
            <a:ext cx="8229600" cy="1143000"/>
          </a:xfrm>
        </p:spPr>
        <p:txBody>
          <a:bodyPr/>
          <a:lstStyle/>
          <a:p>
            <a:r>
              <a:rPr lang="en-US" dirty="0" smtClean="0"/>
              <a:t>The Three Principles</a:t>
            </a:r>
            <a:endParaRPr lang="en-US" dirty="0"/>
          </a:p>
        </p:txBody>
      </p:sp>
      <p:sp>
        <p:nvSpPr>
          <p:cNvPr id="2" name="TextBox 1"/>
          <p:cNvSpPr txBox="1"/>
          <p:nvPr>
            <p:custDataLst>
              <p:tags r:id="rId3"/>
            </p:custDataLst>
          </p:nvPr>
        </p:nvSpPr>
        <p:spPr>
          <a:xfrm>
            <a:off x="4495800" y="6477000"/>
            <a:ext cx="1828800" cy="215444"/>
          </a:xfrm>
          <a:prstGeom prst="rect">
            <a:avLst/>
          </a:prstGeom>
          <a:noFill/>
        </p:spPr>
        <p:txBody>
          <a:bodyPr wrap="square" rtlCol="0">
            <a:spAutoFit/>
          </a:bodyPr>
          <a:lstStyle/>
          <a:p>
            <a:r>
              <a:rPr lang="en-US" sz="800" dirty="0" smtClean="0">
                <a:solidFill>
                  <a:schemeClr val="bg1"/>
                </a:solidFill>
              </a:rPr>
              <a:t>Photo by Jean Andreasen</a:t>
            </a:r>
            <a:endParaRPr lang="en-US" sz="800" dirty="0">
              <a:solidFill>
                <a:schemeClr val="bg1"/>
              </a:solidFill>
            </a:endParaRPr>
          </a:p>
        </p:txBody>
      </p:sp>
      <p:pic>
        <p:nvPicPr>
          <p:cNvPr id="18" name="Picture 1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270001" y="-76199"/>
            <a:ext cx="8942132" cy="7172082"/>
          </a:xfrm>
          <a:prstGeom prst="rect">
            <a:avLst/>
          </a:prstGeom>
        </p:spPr>
      </p:pic>
      <p:pic>
        <p:nvPicPr>
          <p:cNvPr id="7172" name="Picture 5" descr="SARE_NorthCentral_CMYK"/>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696200" y="5638800"/>
            <a:ext cx="1149858" cy="1037844"/>
          </a:xfrm>
          <a:prstGeom prst="rect">
            <a:avLst/>
          </a:prstGeom>
          <a:noFill/>
          <a:ln w="57150">
            <a:solidFill>
              <a:schemeClr val="bg1"/>
            </a:solidFill>
            <a:miter lim="800000"/>
            <a:headEnd/>
            <a:tailEnd/>
          </a:ln>
        </p:spPr>
      </p:pic>
      <p:sp>
        <p:nvSpPr>
          <p:cNvPr id="6" name="TextBox 5"/>
          <p:cNvSpPr txBox="1"/>
          <p:nvPr>
            <p:custDataLst>
              <p:tags r:id="rId4"/>
            </p:custDataLst>
          </p:nvPr>
        </p:nvSpPr>
        <p:spPr>
          <a:xfrm>
            <a:off x="4495800" y="6477000"/>
            <a:ext cx="1676400" cy="230832"/>
          </a:xfrm>
          <a:prstGeom prst="rect">
            <a:avLst/>
          </a:prstGeom>
          <a:noFill/>
        </p:spPr>
        <p:txBody>
          <a:bodyPr wrap="square" rtlCol="0">
            <a:spAutoFit/>
          </a:bodyPr>
          <a:lstStyle/>
          <a:p>
            <a:r>
              <a:rPr lang="en-US" sz="900" dirty="0">
                <a:solidFill>
                  <a:schemeClr val="bg1"/>
                </a:solidFill>
              </a:rPr>
              <a:t>photo credit: Ken </a:t>
            </a:r>
            <a:r>
              <a:rPr lang="en-US" sz="900" dirty="0" smtClean="0">
                <a:solidFill>
                  <a:schemeClr val="bg1"/>
                </a:solidFill>
              </a:rPr>
              <a:t>Schneider</a:t>
            </a:r>
            <a:endParaRPr lang="en-US" sz="900" dirty="0">
              <a:solidFill>
                <a:schemeClr val="bg1"/>
              </a:solidFill>
            </a:endParaRPr>
          </a:p>
        </p:txBody>
      </p:sp>
      <p:sp>
        <p:nvSpPr>
          <p:cNvPr id="8" name="Rectangle 39"/>
          <p:cNvSpPr>
            <a:spLocks noChangeArrowheads="1"/>
          </p:cNvSpPr>
          <p:nvPr>
            <p:custDataLst>
              <p:tags r:id="rId5"/>
            </p:custDataLst>
          </p:nvPr>
        </p:nvSpPr>
        <p:spPr bwMode="auto">
          <a:xfrm>
            <a:off x="0" y="0"/>
            <a:ext cx="4343400" cy="1828800"/>
          </a:xfrm>
          <a:prstGeom prst="rect">
            <a:avLst/>
          </a:prstGeom>
          <a:solidFill>
            <a:srgbClr val="B72323"/>
          </a:solidFill>
          <a:ln>
            <a:noFill/>
          </a:ln>
          <a:extLst/>
        </p:spPr>
        <p:txBody>
          <a:bodyPr wrap="none" anchor="ctr"/>
          <a:lstStyle/>
          <a:p>
            <a:pPr algn="r">
              <a:lnSpc>
                <a:spcPct val="150000"/>
              </a:lnSpc>
            </a:pPr>
            <a:endParaRPr lang="en-US"/>
          </a:p>
        </p:txBody>
      </p:sp>
      <p:sp>
        <p:nvSpPr>
          <p:cNvPr id="9" name="Text Box 4"/>
          <p:cNvSpPr txBox="1">
            <a:spLocks noChangeArrowheads="1"/>
          </p:cNvSpPr>
          <p:nvPr>
            <p:custDataLst>
              <p:tags r:id="rId6"/>
            </p:custDataLst>
          </p:nvPr>
        </p:nvSpPr>
        <p:spPr bwMode="auto">
          <a:xfrm>
            <a:off x="228600" y="225595"/>
            <a:ext cx="3886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r>
              <a:rPr lang="en-US" sz="4200" b="1" dirty="0" smtClean="0">
                <a:solidFill>
                  <a:schemeClr val="bg1"/>
                </a:solidFill>
              </a:rPr>
              <a:t>The SARE Model</a:t>
            </a:r>
            <a:endParaRPr lang="en-US" sz="4200" b="1" dirty="0"/>
          </a:p>
        </p:txBody>
      </p:sp>
      <p:sp>
        <p:nvSpPr>
          <p:cNvPr id="10" name="Text Box 31"/>
          <p:cNvSpPr txBox="1">
            <a:spLocks noChangeArrowheads="1"/>
          </p:cNvSpPr>
          <p:nvPr>
            <p:custDataLst>
              <p:tags r:id="rId7"/>
            </p:custDataLst>
          </p:nvPr>
        </p:nvSpPr>
        <p:spPr bwMode="auto">
          <a:xfrm>
            <a:off x="1" y="1828800"/>
            <a:ext cx="4343399" cy="5267083"/>
          </a:xfrm>
          <a:prstGeom prst="rect">
            <a:avLst/>
          </a:prstGeom>
          <a:solidFill>
            <a:schemeClr val="bg1"/>
          </a:solidFill>
          <a:ln>
            <a:noFill/>
          </a:ln>
          <a:extLst/>
        </p:spPr>
        <p:txBody>
          <a:bodyPr wrap="square" rIns="731520">
            <a:spAutoFit/>
          </a:bodyPr>
          <a:lstStyle>
            <a:lvl1pPr marL="342900" indent="-342900" eaLnBrk="0" hangingPunct="0">
              <a:defRPr sz="2000">
                <a:solidFill>
                  <a:schemeClr val="tx1"/>
                </a:solidFill>
                <a:latin typeface="Georgia" pitchFamily="18" charset="0"/>
                <a:ea typeface="MS PGothic" pitchFamily="34" charset="-128"/>
              </a:defRPr>
            </a:lvl1pPr>
            <a:lvl2pPr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lvl="1" algn="ctr" eaLnBrk="1" hangingPunct="1">
              <a:lnSpc>
                <a:spcPct val="130000"/>
              </a:lnSpc>
            </a:pPr>
            <a:r>
              <a:rPr lang="en-US" sz="2600" b="1" baseline="-25000" dirty="0">
                <a:solidFill>
                  <a:srgbClr val="C00000"/>
                </a:solidFill>
                <a:latin typeface="Trebuchet MS" panose="020B0603020202020204" pitchFamily="34" charset="0"/>
              </a:rPr>
              <a:t>Successful SARE grantees are engaged in projects </a:t>
            </a:r>
            <a:r>
              <a:rPr lang="en-US" sz="2600" b="1" baseline="-25000" dirty="0" smtClean="0">
                <a:solidFill>
                  <a:srgbClr val="C00000"/>
                </a:solidFill>
                <a:latin typeface="Trebuchet MS" panose="020B0603020202020204" pitchFamily="34" charset="0"/>
              </a:rPr>
              <a:t>that are guided </a:t>
            </a:r>
            <a:r>
              <a:rPr lang="en-US" sz="2600" b="1" baseline="-25000" dirty="0">
                <a:solidFill>
                  <a:srgbClr val="C00000"/>
                </a:solidFill>
                <a:latin typeface="Trebuchet MS" panose="020B0603020202020204" pitchFamily="34" charset="0"/>
              </a:rPr>
              <a:t>by the 3 principals </a:t>
            </a:r>
            <a:r>
              <a:rPr lang="en-US" sz="2600" b="1" baseline="-25000" dirty="0" smtClean="0">
                <a:solidFill>
                  <a:srgbClr val="C00000"/>
                </a:solidFill>
                <a:latin typeface="Trebuchet MS" panose="020B0603020202020204" pitchFamily="34" charset="0"/>
              </a:rPr>
              <a:t>of</a:t>
            </a:r>
          </a:p>
          <a:p>
            <a:pPr lvl="1" algn="ctr" eaLnBrk="1" hangingPunct="1">
              <a:lnSpc>
                <a:spcPct val="130000"/>
              </a:lnSpc>
            </a:pPr>
            <a:r>
              <a:rPr lang="en-US" sz="2600" b="1" baseline="-25000" dirty="0" smtClean="0">
                <a:solidFill>
                  <a:srgbClr val="C00000"/>
                </a:solidFill>
                <a:latin typeface="Trebuchet MS" panose="020B0603020202020204" pitchFamily="34" charset="0"/>
              </a:rPr>
              <a:t>sustainability…</a:t>
            </a: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smtClean="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smtClean="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smtClean="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smtClean="0">
              <a:solidFill>
                <a:srgbClr val="EC4220"/>
              </a:solidFill>
              <a:latin typeface="Trebuchet MS" panose="020B0603020202020204" pitchFamily="34" charset="0"/>
            </a:endParaRPr>
          </a:p>
          <a:p>
            <a:pPr lvl="1" eaLnBrk="1" hangingPunct="1">
              <a:lnSpc>
                <a:spcPct val="130000"/>
              </a:lnSpc>
            </a:pPr>
            <a:endParaRPr lang="en-US" sz="2600" b="1" baseline="-25000" dirty="0" smtClean="0">
              <a:solidFill>
                <a:srgbClr val="EC4220"/>
              </a:solidFill>
              <a:latin typeface="Trebuchet MS" panose="020B0603020202020204" pitchFamily="34" charset="0"/>
            </a:endParaRPr>
          </a:p>
          <a:p>
            <a:pPr lvl="1" eaLnBrk="1" hangingPunct="1">
              <a:lnSpc>
                <a:spcPct val="130000"/>
              </a:lnSpc>
            </a:pPr>
            <a:endParaRPr lang="en-US" sz="2600" b="1" baseline="-25000" dirty="0" smtClean="0">
              <a:solidFill>
                <a:srgbClr val="EC4220"/>
              </a:solidFill>
              <a:latin typeface="Trebuchet MS" panose="020B0603020202020204" pitchFamily="34" charset="0"/>
            </a:endParaRPr>
          </a:p>
          <a:p>
            <a:pPr lvl="1" algn="r" eaLnBrk="1" hangingPunct="1">
              <a:lnSpc>
                <a:spcPct val="130000"/>
              </a:lnSpc>
            </a:pPr>
            <a:endParaRPr lang="en-US" sz="2400" b="1" baseline="-25000" dirty="0">
              <a:solidFill>
                <a:srgbClr val="EC4220"/>
              </a:solidFill>
            </a:endParaRPr>
          </a:p>
        </p:txBody>
      </p:sp>
      <p:grpSp>
        <p:nvGrpSpPr>
          <p:cNvPr id="19" name="Group 6"/>
          <p:cNvGrpSpPr>
            <a:grpSpLocks/>
          </p:cNvGrpSpPr>
          <p:nvPr>
            <p:custDataLst>
              <p:tags r:id="rId8"/>
            </p:custDataLst>
          </p:nvPr>
        </p:nvGrpSpPr>
        <p:grpSpPr bwMode="auto">
          <a:xfrm>
            <a:off x="152400" y="3550296"/>
            <a:ext cx="3886199" cy="2840841"/>
            <a:chOff x="762032" y="2655597"/>
            <a:chExt cx="7339597" cy="5135311"/>
          </a:xfrm>
        </p:grpSpPr>
        <p:sp>
          <p:nvSpPr>
            <p:cNvPr id="22" name="Text Box 8"/>
            <p:cNvSpPr txBox="1">
              <a:spLocks noChangeArrowheads="1"/>
            </p:cNvSpPr>
            <p:nvPr>
              <p:custDataLst>
                <p:tags r:id="rId9"/>
              </p:custDataLst>
            </p:nvPr>
          </p:nvSpPr>
          <p:spPr bwMode="auto">
            <a:xfrm>
              <a:off x="2879310" y="6066195"/>
              <a:ext cx="3639270" cy="172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spcBef>
                  <a:spcPct val="50000"/>
                </a:spcBef>
              </a:pPr>
              <a:r>
                <a:rPr lang="en-US" sz="1400" b="1" dirty="0">
                  <a:solidFill>
                    <a:srgbClr val="C00000"/>
                  </a:solidFill>
                  <a:latin typeface="Trebuchet MS" panose="020B0603020202020204" pitchFamily="34" charset="0"/>
                </a:rPr>
                <a:t>Quality of Life</a:t>
              </a:r>
              <a:r>
                <a:rPr lang="en-US" sz="1400" dirty="0">
                  <a:solidFill>
                    <a:srgbClr val="C00000"/>
                  </a:solidFill>
                  <a:latin typeface="Trebuchet MS" panose="020B0603020202020204" pitchFamily="34" charset="0"/>
                </a:rPr>
                <a:t> </a:t>
              </a:r>
              <a:r>
                <a:rPr lang="en-US" sz="1400" dirty="0">
                  <a:latin typeface="Trebuchet MS" panose="020B0603020202020204" pitchFamily="34" charset="0"/>
                </a:rPr>
                <a:t>for farmers, </a:t>
              </a:r>
              <a:r>
                <a:rPr lang="en-US" sz="1400" dirty="0" smtClean="0">
                  <a:latin typeface="Trebuchet MS" panose="020B0603020202020204" pitchFamily="34" charset="0"/>
                </a:rPr>
                <a:t>ranchers, </a:t>
              </a:r>
              <a:r>
                <a:rPr lang="en-US" sz="1400" dirty="0">
                  <a:latin typeface="Trebuchet MS" panose="020B0603020202020204" pitchFamily="34" charset="0"/>
                </a:rPr>
                <a:t>and their communities</a:t>
              </a:r>
            </a:p>
          </p:txBody>
        </p:sp>
        <p:sp>
          <p:nvSpPr>
            <p:cNvPr id="24" name="Oval 10"/>
            <p:cNvSpPr>
              <a:spLocks noChangeArrowheads="1"/>
            </p:cNvSpPr>
            <p:nvPr>
              <p:custDataLst>
                <p:tags r:id="rId10"/>
              </p:custDataLst>
            </p:nvPr>
          </p:nvSpPr>
          <p:spPr bwMode="auto">
            <a:xfrm>
              <a:off x="2601989" y="4122195"/>
              <a:ext cx="2133600" cy="1828799"/>
            </a:xfrm>
            <a:prstGeom prst="ellipse">
              <a:avLst/>
            </a:prstGeom>
            <a:solidFill>
              <a:srgbClr val="CC6600">
                <a:alpha val="50195"/>
              </a:srgbClr>
            </a:solidFill>
            <a:ln w="9525">
              <a:solidFill>
                <a:schemeClr val="tx1"/>
              </a:solidFill>
              <a:round/>
              <a:headEnd/>
              <a:tailEnd/>
            </a:ln>
          </p:spPr>
          <p:txBody>
            <a:bodyPr wrap="none" anchor="ctr"/>
            <a:lstStyle/>
            <a:p>
              <a:endParaRPr lang="en-US"/>
            </a:p>
          </p:txBody>
        </p:sp>
        <p:sp>
          <p:nvSpPr>
            <p:cNvPr id="25" name="Oval 11"/>
            <p:cNvSpPr>
              <a:spLocks noChangeArrowheads="1"/>
            </p:cNvSpPr>
            <p:nvPr>
              <p:custDataLst>
                <p:tags r:id="rId11"/>
              </p:custDataLst>
            </p:nvPr>
          </p:nvSpPr>
          <p:spPr bwMode="auto">
            <a:xfrm>
              <a:off x="3478023" y="3076459"/>
              <a:ext cx="2133600" cy="1828799"/>
            </a:xfrm>
            <a:prstGeom prst="ellipse">
              <a:avLst/>
            </a:prstGeom>
            <a:solidFill>
              <a:srgbClr val="008000">
                <a:alpha val="50195"/>
              </a:srgbClr>
            </a:solidFill>
            <a:ln w="9525">
              <a:solidFill>
                <a:schemeClr val="tx1"/>
              </a:solidFill>
              <a:round/>
              <a:headEnd/>
              <a:tailEnd/>
            </a:ln>
          </p:spPr>
          <p:txBody>
            <a:bodyPr wrap="none" anchor="ctr"/>
            <a:lstStyle/>
            <a:p>
              <a:endParaRPr lang="en-US"/>
            </a:p>
          </p:txBody>
        </p:sp>
        <p:sp>
          <p:nvSpPr>
            <p:cNvPr id="21" name="Text Box 7"/>
            <p:cNvSpPr txBox="1">
              <a:spLocks noChangeArrowheads="1"/>
            </p:cNvSpPr>
            <p:nvPr>
              <p:custDataLst>
                <p:tags r:id="rId12"/>
              </p:custDataLst>
            </p:nvPr>
          </p:nvSpPr>
          <p:spPr bwMode="auto">
            <a:xfrm>
              <a:off x="762032" y="2655597"/>
              <a:ext cx="3236330" cy="13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spcBef>
                  <a:spcPct val="50000"/>
                </a:spcBef>
              </a:pPr>
              <a:r>
                <a:rPr lang="en-US" sz="1400" b="1" dirty="0">
                  <a:solidFill>
                    <a:srgbClr val="C00000"/>
                  </a:solidFill>
                  <a:latin typeface="Trebuchet MS" panose="020B0603020202020204" pitchFamily="34" charset="0"/>
                </a:rPr>
                <a:t>Stewardship</a:t>
              </a:r>
              <a:r>
                <a:rPr lang="en-US" sz="1400" dirty="0">
                  <a:solidFill>
                    <a:srgbClr val="C00000"/>
                  </a:solidFill>
                  <a:latin typeface="Trebuchet MS" panose="020B0603020202020204" pitchFamily="34" charset="0"/>
                </a:rPr>
                <a:t> </a:t>
              </a:r>
              <a:r>
                <a:rPr lang="en-US" sz="1400" dirty="0">
                  <a:latin typeface="Trebuchet MS" panose="020B0603020202020204" pitchFamily="34" charset="0"/>
                </a:rPr>
                <a:t>of our </a:t>
              </a:r>
              <a:r>
                <a:rPr lang="en-US" sz="1400" dirty="0" smtClean="0">
                  <a:latin typeface="Trebuchet MS" panose="020B0603020202020204" pitchFamily="34" charset="0"/>
                </a:rPr>
                <a:t>nation’</a:t>
              </a:r>
              <a:r>
                <a:rPr lang="en-US" altLang="ja-JP" sz="1400" dirty="0" smtClean="0">
                  <a:latin typeface="Trebuchet MS" panose="020B0603020202020204" pitchFamily="34" charset="0"/>
                </a:rPr>
                <a:t>s </a:t>
              </a:r>
              <a:r>
                <a:rPr lang="en-US" altLang="ja-JP" sz="1400" dirty="0">
                  <a:latin typeface="Trebuchet MS" panose="020B0603020202020204" pitchFamily="34" charset="0"/>
                </a:rPr>
                <a:t>land and </a:t>
              </a:r>
              <a:r>
                <a:rPr lang="en-US" altLang="ja-JP" sz="1400" dirty="0" smtClean="0">
                  <a:latin typeface="Trebuchet MS" panose="020B0603020202020204" pitchFamily="34" charset="0"/>
                </a:rPr>
                <a:t>water</a:t>
              </a:r>
              <a:endParaRPr lang="en-US" altLang="ja-JP" sz="1400" dirty="0">
                <a:latin typeface="Trebuchet MS" panose="020B0603020202020204" pitchFamily="34" charset="0"/>
              </a:endParaRPr>
            </a:p>
          </p:txBody>
        </p:sp>
        <p:sp>
          <p:nvSpPr>
            <p:cNvPr id="20" name="Text Box 6"/>
            <p:cNvSpPr txBox="1">
              <a:spLocks noChangeArrowheads="1"/>
            </p:cNvSpPr>
            <p:nvPr>
              <p:custDataLst>
                <p:tags r:id="rId13"/>
              </p:custDataLst>
            </p:nvPr>
          </p:nvSpPr>
          <p:spPr bwMode="auto">
            <a:xfrm>
              <a:off x="5677036" y="2655597"/>
              <a:ext cx="2424593" cy="9458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spcBef>
                  <a:spcPct val="50000"/>
                </a:spcBef>
              </a:pPr>
              <a:r>
                <a:rPr lang="en-US" sz="1400" b="1" dirty="0">
                  <a:solidFill>
                    <a:srgbClr val="C00000"/>
                  </a:solidFill>
                  <a:latin typeface="Trebuchet MS" panose="020B0603020202020204" pitchFamily="34" charset="0"/>
                </a:rPr>
                <a:t>Profit</a:t>
              </a:r>
              <a:r>
                <a:rPr lang="en-US" sz="1400" dirty="0">
                  <a:solidFill>
                    <a:srgbClr val="C00000"/>
                  </a:solidFill>
                  <a:latin typeface="Trebuchet MS" panose="020B0603020202020204" pitchFamily="34" charset="0"/>
                </a:rPr>
                <a:t> </a:t>
              </a:r>
              <a:r>
                <a:rPr lang="en-US" sz="1400" dirty="0">
                  <a:latin typeface="Trebuchet MS" panose="020B0603020202020204" pitchFamily="34" charset="0"/>
                </a:rPr>
                <a:t>over the long </a:t>
              </a:r>
              <a:r>
                <a:rPr lang="en-US" sz="1400" dirty="0" smtClean="0">
                  <a:latin typeface="Trebuchet MS" panose="020B0603020202020204" pitchFamily="34" charset="0"/>
                </a:rPr>
                <a:t>term</a:t>
              </a:r>
              <a:endParaRPr lang="en-US" sz="1400" dirty="0">
                <a:latin typeface="Trebuchet MS" panose="020B0603020202020204" pitchFamily="34" charset="0"/>
              </a:endParaRPr>
            </a:p>
          </p:txBody>
        </p:sp>
        <p:sp>
          <p:nvSpPr>
            <p:cNvPr id="23" name="Oval 9"/>
            <p:cNvSpPr>
              <a:spLocks noChangeArrowheads="1"/>
            </p:cNvSpPr>
            <p:nvPr>
              <p:custDataLst>
                <p:tags r:id="rId14"/>
              </p:custDataLst>
            </p:nvPr>
          </p:nvSpPr>
          <p:spPr bwMode="auto">
            <a:xfrm>
              <a:off x="4185038" y="4089270"/>
              <a:ext cx="2133600" cy="1861724"/>
            </a:xfrm>
            <a:prstGeom prst="ellipse">
              <a:avLst/>
            </a:prstGeom>
            <a:solidFill>
              <a:srgbClr val="0066FF">
                <a:alpha val="50195"/>
              </a:srgbClr>
            </a:solidFill>
            <a:ln w="9525">
              <a:solidFill>
                <a:schemeClr val="tx1"/>
              </a:solidFill>
              <a:round/>
              <a:headEnd/>
              <a:tailEnd/>
            </a:ln>
          </p:spPr>
          <p:txBody>
            <a:bodyPr wrap="none" anchor="ctr"/>
            <a:lstStyle/>
            <a:p>
              <a:endParaRPr lang="en-US"/>
            </a:p>
          </p:txBody>
        </p:sp>
      </p:grpSp>
      <p:pic>
        <p:nvPicPr>
          <p:cNvPr id="17" name="Picture 5" descr="SARE_NorthCentral_CMYK"/>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696200" y="5562600"/>
            <a:ext cx="1143000" cy="1032342"/>
          </a:xfrm>
          <a:prstGeom prst="rect">
            <a:avLst/>
          </a:prstGeom>
          <a:noFill/>
          <a:ln w="57150">
            <a:solidFill>
              <a:schemeClr val="bg1"/>
            </a:solidFill>
            <a:miter lim="800000"/>
            <a:headEnd/>
            <a:tailEnd/>
          </a:ln>
        </p:spPr>
      </p:pic>
    </p:spTree>
    <p:custDataLst>
      <p:tags r:id="rId1"/>
    </p:custDataLst>
    <p:extLst>
      <p:ext uri="{BB962C8B-B14F-4D97-AF65-F5344CB8AC3E}">
        <p14:creationId xmlns:p14="http://schemas.microsoft.com/office/powerpoint/2010/main" val="2982888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a:xfrm>
            <a:off x="0" y="0"/>
            <a:ext cx="9144000" cy="1447800"/>
          </a:xfrm>
          <a:solidFill>
            <a:schemeClr val="accent3">
              <a:lumMod val="75000"/>
            </a:schemeClr>
          </a:solidFill>
        </p:spPr>
        <p:txBody>
          <a:bodyPr>
            <a:normAutofit/>
          </a:bodyPr>
          <a:lstStyle/>
          <a:p>
            <a:pPr eaLnBrk="1" hangingPunct="1"/>
            <a:r>
              <a:rPr lang="en-US" sz="3400" dirty="0" smtClean="0">
                <a:solidFill>
                  <a:schemeClr val="bg1"/>
                </a:solidFill>
                <a:latin typeface="Georgia" panose="02040502050405020303" pitchFamily="18" charset="0"/>
              </a:rPr>
              <a:t>NCR-SARE Grants Funded 1988-2017</a:t>
            </a:r>
          </a:p>
        </p:txBody>
      </p:sp>
      <p:sp>
        <p:nvSpPr>
          <p:cNvPr id="10244" name="Rectangle 5"/>
          <p:cNvSpPr>
            <a:spLocks noGrp="1" noChangeArrowheads="1"/>
          </p:cNvSpPr>
          <p:nvPr>
            <p:ph sz="half" idx="2"/>
            <p:custDataLst>
              <p:tags r:id="rId3"/>
            </p:custDataLst>
          </p:nvPr>
        </p:nvSpPr>
        <p:spPr>
          <a:xfrm>
            <a:off x="4648200" y="1600200"/>
            <a:ext cx="4038600" cy="4525963"/>
          </a:xfrm>
        </p:spPr>
        <p:txBody>
          <a:bodyPr/>
          <a:lstStyle/>
          <a:p>
            <a:pPr eaLnBrk="1" hangingPunct="1">
              <a:buNone/>
            </a:pPr>
            <a:r>
              <a:rPr lang="en-US" sz="2400" dirty="0" smtClean="0">
                <a:latin typeface="Arial Narrow" pitchFamily="34" charset="0"/>
              </a:rPr>
              <a:t>  </a:t>
            </a:r>
          </a:p>
        </p:txBody>
      </p:sp>
      <p:pic>
        <p:nvPicPr>
          <p:cNvPr id="10245" name="Picture 11" descr="SARE_NorthCentral_CMYK"/>
          <p:cNvPicPr>
            <a:picLocks noChangeAspect="1" noChangeArrowheads="1"/>
          </p:cNvPicPr>
          <p:nvPr/>
        </p:nvPicPr>
        <p:blipFill>
          <a:blip r:embed="rId13" cstate="screen"/>
          <a:srcRect/>
          <a:stretch>
            <a:fillRect/>
          </a:stretch>
        </p:blipFill>
        <p:spPr bwMode="auto">
          <a:xfrm>
            <a:off x="7620003" y="5486401"/>
            <a:ext cx="1149858" cy="1037844"/>
          </a:xfrm>
          <a:prstGeom prst="rect">
            <a:avLst/>
          </a:prstGeom>
          <a:noFill/>
          <a:ln w="57150">
            <a:solidFill>
              <a:schemeClr val="bg1"/>
            </a:solidFill>
            <a:miter lim="800000"/>
            <a:headEnd/>
            <a:tailEnd/>
          </a:ln>
        </p:spPr>
      </p:pic>
      <p:graphicFrame>
        <p:nvGraphicFramePr>
          <p:cNvPr id="10" name="Chart 9"/>
          <p:cNvGraphicFramePr>
            <a:graphicFrameLocks noGrp="1"/>
          </p:cNvGraphicFramePr>
          <p:nvPr>
            <p:custDataLst>
              <p:tags r:id="rId4"/>
            </p:custDataLst>
            <p:extLst/>
          </p:nvPr>
        </p:nvGraphicFramePr>
        <p:xfrm>
          <a:off x="228600" y="2362200"/>
          <a:ext cx="3810000" cy="3429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1" name="Chart 10"/>
          <p:cNvGraphicFramePr>
            <a:graphicFrameLocks noGrp="1"/>
          </p:cNvGraphicFramePr>
          <p:nvPr>
            <p:custDataLst>
              <p:tags r:id="rId5"/>
            </p:custDataLst>
            <p:extLst/>
          </p:nvPr>
        </p:nvGraphicFramePr>
        <p:xfrm>
          <a:off x="228600" y="1741990"/>
          <a:ext cx="6307238" cy="511601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3" name="Chart 12"/>
          <p:cNvGraphicFramePr>
            <a:graphicFrameLocks/>
          </p:cNvGraphicFramePr>
          <p:nvPr>
            <p:custDataLst>
              <p:tags r:id="rId6"/>
            </p:custDataLst>
            <p:extLst/>
          </p:nvPr>
        </p:nvGraphicFramePr>
        <p:xfrm>
          <a:off x="1600200" y="2387674"/>
          <a:ext cx="5638800" cy="4114800"/>
        </p:xfrm>
        <a:graphic>
          <a:graphicData uri="http://schemas.openxmlformats.org/drawingml/2006/chart">
            <c:chart xmlns:c="http://schemas.openxmlformats.org/drawingml/2006/chart" xmlns:r="http://schemas.openxmlformats.org/officeDocument/2006/relationships" r:id="rId16"/>
          </a:graphicData>
        </a:graphic>
      </p:graphicFrame>
      <p:sp>
        <p:nvSpPr>
          <p:cNvPr id="2" name="TextBox 1"/>
          <p:cNvSpPr txBox="1"/>
          <p:nvPr>
            <p:custDataLst>
              <p:tags r:id="rId7"/>
            </p:custDataLst>
          </p:nvPr>
        </p:nvSpPr>
        <p:spPr>
          <a:xfrm>
            <a:off x="533399" y="1578428"/>
            <a:ext cx="8236461" cy="830997"/>
          </a:xfrm>
          <a:prstGeom prst="rect">
            <a:avLst/>
          </a:prstGeom>
          <a:noFill/>
        </p:spPr>
        <p:txBody>
          <a:bodyPr wrap="square" rtlCol="0">
            <a:spAutoFit/>
          </a:bodyPr>
          <a:lstStyle/>
          <a:p>
            <a:pPr algn="ctr"/>
            <a:r>
              <a:rPr lang="en-US" sz="2400" dirty="0" smtClean="0">
                <a:solidFill>
                  <a:schemeClr val="accent3">
                    <a:lumMod val="50000"/>
                  </a:schemeClr>
                </a:solidFill>
                <a:latin typeface="Trebuchet MS" panose="020B0603020202020204" pitchFamily="34" charset="0"/>
                <a:cs typeface="Arial" pitchFamily="34" charset="0"/>
              </a:rPr>
              <a:t>$69,425,678 awarded  from 1988-2017</a:t>
            </a:r>
          </a:p>
          <a:p>
            <a:pPr algn="ctr"/>
            <a:endParaRPr lang="en-US" sz="2400" dirty="0">
              <a:latin typeface="Arial" pitchFamily="34" charset="0"/>
              <a:cs typeface="Arial" pitchFamily="34" charset="0"/>
            </a:endParaRPr>
          </a:p>
        </p:txBody>
      </p:sp>
      <p:sp>
        <p:nvSpPr>
          <p:cNvPr id="3" name="TextBox 2"/>
          <p:cNvSpPr txBox="1"/>
          <p:nvPr>
            <p:custDataLst>
              <p:tags r:id="rId8"/>
            </p:custDataLst>
          </p:nvPr>
        </p:nvSpPr>
        <p:spPr>
          <a:xfrm>
            <a:off x="555170" y="6172200"/>
            <a:ext cx="1654629" cy="215444"/>
          </a:xfrm>
          <a:prstGeom prst="rect">
            <a:avLst/>
          </a:prstGeom>
          <a:noFill/>
        </p:spPr>
        <p:txBody>
          <a:bodyPr wrap="square" rtlCol="0">
            <a:spAutoFit/>
          </a:bodyPr>
          <a:lstStyle/>
          <a:p>
            <a:r>
              <a:rPr lang="en-US" sz="800" b="1" dirty="0" smtClean="0">
                <a:solidFill>
                  <a:schemeClr val="accent3">
                    <a:lumMod val="50000"/>
                  </a:schemeClr>
                </a:solidFill>
              </a:rPr>
              <a:t>*</a:t>
            </a:r>
            <a:r>
              <a:rPr lang="en-US" sz="800" dirty="0" smtClean="0">
                <a:solidFill>
                  <a:schemeClr val="accent3">
                    <a:lumMod val="50000"/>
                  </a:schemeClr>
                </a:solidFill>
              </a:rPr>
              <a:t> </a:t>
            </a:r>
            <a:r>
              <a:rPr lang="en-US" sz="800" b="1" dirty="0" smtClean="0">
                <a:solidFill>
                  <a:schemeClr val="accent3">
                    <a:lumMod val="50000"/>
                  </a:schemeClr>
                </a:solidFill>
              </a:rPr>
              <a:t>Discontinued in</a:t>
            </a:r>
            <a:r>
              <a:rPr lang="en-US" sz="800" dirty="0" smtClean="0">
                <a:solidFill>
                  <a:schemeClr val="accent3">
                    <a:lumMod val="50000"/>
                  </a:schemeClr>
                </a:solidFill>
              </a:rPr>
              <a:t> </a:t>
            </a:r>
            <a:r>
              <a:rPr lang="en-US" sz="800" b="1" dirty="0" smtClean="0">
                <a:solidFill>
                  <a:schemeClr val="accent3">
                    <a:lumMod val="50000"/>
                  </a:schemeClr>
                </a:solidFill>
              </a:rPr>
              <a:t>2012</a:t>
            </a:r>
            <a:endParaRPr lang="en-US" sz="800" b="1" dirty="0">
              <a:solidFill>
                <a:schemeClr val="accent3">
                  <a:lumMod val="50000"/>
                </a:schemeClr>
              </a:solidFill>
            </a:endParaRPr>
          </a:p>
        </p:txBody>
      </p:sp>
      <p:graphicFrame>
        <p:nvGraphicFramePr>
          <p:cNvPr id="12" name="Chart 11"/>
          <p:cNvGraphicFramePr>
            <a:graphicFrameLocks/>
          </p:cNvGraphicFramePr>
          <p:nvPr>
            <p:custDataLst>
              <p:tags r:id="rId9"/>
            </p:custDataLst>
            <p:extLst/>
          </p:nvPr>
        </p:nvGraphicFramePr>
        <p:xfrm>
          <a:off x="1739905" y="1993926"/>
          <a:ext cx="6423854" cy="45640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4" name="Chart 13"/>
          <p:cNvGraphicFramePr>
            <a:graphicFrameLocks/>
          </p:cNvGraphicFramePr>
          <p:nvPr>
            <p:custDataLst>
              <p:tags r:id="rId10"/>
            </p:custDataLst>
            <p:extLst/>
          </p:nvPr>
        </p:nvGraphicFramePr>
        <p:xfrm>
          <a:off x="530925" y="2194001"/>
          <a:ext cx="8382000" cy="4330244"/>
        </p:xfrm>
        <a:graphic>
          <a:graphicData uri="http://schemas.openxmlformats.org/drawingml/2006/chart">
            <c:chart xmlns:c="http://schemas.openxmlformats.org/drawingml/2006/chart" xmlns:r="http://schemas.openxmlformats.org/officeDocument/2006/relationships" r:id="rId18"/>
          </a:graphicData>
        </a:graphic>
      </p:graphicFrame>
    </p:spTree>
    <p:custDataLst>
      <p:tags r:id="rId1"/>
    </p:custDataLst>
    <p:extLst>
      <p:ext uri="{BB962C8B-B14F-4D97-AF65-F5344CB8AC3E}">
        <p14:creationId xmlns:p14="http://schemas.microsoft.com/office/powerpoint/2010/main" val="1922219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36684" y="0"/>
            <a:ext cx="9144000" cy="6858000"/>
          </a:xfrm>
          <a:prstGeom prst="rect">
            <a:avLst/>
          </a:prstGeom>
        </p:spPr>
      </p:pic>
      <p:sp>
        <p:nvSpPr>
          <p:cNvPr id="17410" name="Rectangle 2"/>
          <p:cNvSpPr>
            <a:spLocks noGrp="1" noChangeArrowheads="1"/>
          </p:cNvSpPr>
          <p:nvPr>
            <p:ph type="title"/>
            <p:custDataLst>
              <p:tags r:id="rId2"/>
            </p:custDataLst>
          </p:nvPr>
        </p:nvSpPr>
        <p:spPr>
          <a:xfrm>
            <a:off x="0" y="-1"/>
            <a:ext cx="4724400" cy="1810721"/>
          </a:xfrm>
          <a:solidFill>
            <a:srgbClr val="5D2884"/>
          </a:solidFill>
        </p:spPr>
        <p:txBody>
          <a:bodyPr>
            <a:normAutofit/>
          </a:bodyPr>
          <a:lstStyle/>
          <a:p>
            <a:pPr eaLnBrk="1" hangingPunct="1"/>
            <a:r>
              <a:rPr lang="en-US" sz="3600" dirty="0" smtClean="0">
                <a:solidFill>
                  <a:schemeClr val="bg1"/>
                </a:solidFill>
                <a:latin typeface="Georgia" panose="02040502050405020303" pitchFamily="18" charset="0"/>
              </a:rPr>
              <a:t>Youth Educator Grants</a:t>
            </a:r>
          </a:p>
        </p:txBody>
      </p:sp>
      <p:pic>
        <p:nvPicPr>
          <p:cNvPr id="17412" name="Picture 5" descr="SARE_NorthCentral_CMYK"/>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72400" y="5638800"/>
            <a:ext cx="1149858" cy="1037844"/>
          </a:xfrm>
          <a:prstGeom prst="rect">
            <a:avLst/>
          </a:prstGeom>
          <a:noFill/>
          <a:ln w="57150">
            <a:solidFill>
              <a:schemeClr val="bg1"/>
            </a:solidFill>
            <a:miter lim="800000"/>
            <a:headEnd/>
            <a:tailEnd/>
          </a:ln>
        </p:spPr>
      </p:pic>
      <p:sp>
        <p:nvSpPr>
          <p:cNvPr id="6" name="TextBox 5"/>
          <p:cNvSpPr txBox="1"/>
          <p:nvPr>
            <p:custDataLst>
              <p:tags r:id="rId3"/>
            </p:custDataLst>
          </p:nvPr>
        </p:nvSpPr>
        <p:spPr>
          <a:xfrm>
            <a:off x="-228600" y="1810721"/>
            <a:ext cx="4949536" cy="5155257"/>
          </a:xfrm>
          <a:prstGeom prst="rect">
            <a:avLst/>
          </a:prstGeom>
          <a:solidFill>
            <a:schemeClr val="bg1"/>
          </a:solidFill>
        </p:spPr>
        <p:txBody>
          <a:bodyPr wrap="square" tIns="274320" rtlCol="0">
            <a:spAutoFit/>
          </a:bodyPr>
          <a:lstStyle/>
          <a:p>
            <a:pPr marL="800100" lvl="1" indent="-342900">
              <a:spcBef>
                <a:spcPts val="1200"/>
              </a:spcBef>
              <a:buFont typeface="Arial" panose="020B0604020202020204" pitchFamily="34" charset="0"/>
              <a:buChar char="•"/>
            </a:pPr>
            <a:r>
              <a:rPr lang="en-US" sz="2100" dirty="0" smtClean="0">
                <a:solidFill>
                  <a:srgbClr val="57257D"/>
                </a:solidFill>
                <a:latin typeface="Trebuchet MS" panose="020B0603020202020204" pitchFamily="34" charset="0"/>
              </a:rPr>
              <a:t>Grants for young </a:t>
            </a:r>
            <a:r>
              <a:rPr lang="en-US" sz="2100" dirty="0">
                <a:solidFill>
                  <a:srgbClr val="57257D"/>
                </a:solidFill>
                <a:latin typeface="Trebuchet MS" panose="020B0603020202020204" pitchFamily="34" charset="0"/>
              </a:rPr>
              <a:t>people and educators to </a:t>
            </a:r>
            <a:r>
              <a:rPr lang="en-US" sz="2100" dirty="0" smtClean="0">
                <a:solidFill>
                  <a:srgbClr val="57257D"/>
                </a:solidFill>
                <a:latin typeface="Trebuchet MS" panose="020B0603020202020204" pitchFamily="34" charset="0"/>
              </a:rPr>
              <a:t>understand sustainable </a:t>
            </a:r>
            <a:r>
              <a:rPr lang="en-US" sz="2100" dirty="0">
                <a:solidFill>
                  <a:srgbClr val="57257D"/>
                </a:solidFill>
                <a:latin typeface="Trebuchet MS" panose="020B0603020202020204" pitchFamily="34" charset="0"/>
              </a:rPr>
              <a:t>practices and see sustainable agriculture as a viable career </a:t>
            </a:r>
            <a:r>
              <a:rPr lang="en-US" sz="2100" dirty="0" smtClean="0">
                <a:solidFill>
                  <a:srgbClr val="57257D"/>
                </a:solidFill>
                <a:latin typeface="Trebuchet MS" panose="020B0603020202020204" pitchFamily="34" charset="0"/>
              </a:rPr>
              <a:t>option   </a:t>
            </a:r>
            <a:endParaRPr lang="en-US" sz="2100" dirty="0">
              <a:solidFill>
                <a:srgbClr val="57257D"/>
              </a:solidFill>
              <a:latin typeface="Trebuchet MS" panose="020B0603020202020204" pitchFamily="34" charset="0"/>
            </a:endParaRPr>
          </a:p>
          <a:p>
            <a:pPr marL="800100" lvl="1" indent="-342900">
              <a:spcBef>
                <a:spcPts val="1200"/>
              </a:spcBef>
              <a:buFont typeface="Arial" panose="020B0604020202020204" pitchFamily="34" charset="0"/>
              <a:buChar char="•"/>
            </a:pPr>
            <a:r>
              <a:rPr lang="en-US" sz="2100" dirty="0">
                <a:solidFill>
                  <a:srgbClr val="57257D"/>
                </a:solidFill>
                <a:latin typeface="Trebuchet MS" panose="020B0603020202020204" pitchFamily="34" charset="0"/>
              </a:rPr>
              <a:t>Up to </a:t>
            </a:r>
            <a:r>
              <a:rPr lang="en-US" sz="2100" dirty="0" smtClean="0">
                <a:solidFill>
                  <a:srgbClr val="57257D"/>
                </a:solidFill>
                <a:latin typeface="Trebuchet MS" panose="020B0603020202020204" pitchFamily="34" charset="0"/>
              </a:rPr>
              <a:t>$4000 </a:t>
            </a:r>
            <a:r>
              <a:rPr lang="en-US" sz="2100" dirty="0">
                <a:solidFill>
                  <a:srgbClr val="57257D"/>
                </a:solidFill>
                <a:latin typeface="Trebuchet MS" panose="020B0603020202020204" pitchFamily="34" charset="0"/>
              </a:rPr>
              <a:t>per project</a:t>
            </a:r>
          </a:p>
          <a:p>
            <a:pPr marL="800100" lvl="1" indent="-342900" eaLnBrk="1" hangingPunct="1">
              <a:spcBef>
                <a:spcPts val="1200"/>
              </a:spcBef>
              <a:buFont typeface="Arial" panose="020B0604020202020204" pitchFamily="34" charset="0"/>
              <a:buChar char="•"/>
            </a:pPr>
            <a:r>
              <a:rPr lang="en-US" sz="2100" dirty="0" smtClean="0">
                <a:solidFill>
                  <a:srgbClr val="57257D"/>
                </a:solidFill>
                <a:latin typeface="Trebuchet MS" panose="020B0603020202020204" pitchFamily="34" charset="0"/>
              </a:rPr>
              <a:t>Appropriate </a:t>
            </a:r>
            <a:r>
              <a:rPr lang="en-US" sz="2100" dirty="0">
                <a:solidFill>
                  <a:srgbClr val="57257D"/>
                </a:solidFill>
                <a:latin typeface="Trebuchet MS" panose="020B0603020202020204" pitchFamily="34" charset="0"/>
              </a:rPr>
              <a:t>for </a:t>
            </a:r>
            <a:r>
              <a:rPr lang="en-US" sz="2100" dirty="0" err="1">
                <a:solidFill>
                  <a:srgbClr val="57257D"/>
                </a:solidFill>
                <a:latin typeface="Trebuchet MS" panose="020B0603020202020204" pitchFamily="34" charset="0"/>
              </a:rPr>
              <a:t>vo</a:t>
            </a:r>
            <a:r>
              <a:rPr lang="en-US" sz="2100" dirty="0">
                <a:solidFill>
                  <a:srgbClr val="57257D"/>
                </a:solidFill>
                <a:latin typeface="Trebuchet MS" panose="020B0603020202020204" pitchFamily="34" charset="0"/>
              </a:rPr>
              <a:t>-ag teachers </a:t>
            </a:r>
            <a:r>
              <a:rPr lang="en-US" sz="2100" dirty="0" smtClean="0">
                <a:solidFill>
                  <a:srgbClr val="57257D"/>
                </a:solidFill>
                <a:latin typeface="Trebuchet MS" panose="020B0603020202020204" pitchFamily="34" charset="0"/>
              </a:rPr>
              <a:t>or other </a:t>
            </a:r>
            <a:r>
              <a:rPr lang="en-US" sz="2100" dirty="0">
                <a:solidFill>
                  <a:srgbClr val="57257D"/>
                </a:solidFill>
                <a:latin typeface="Trebuchet MS" panose="020B0603020202020204" pitchFamily="34" charset="0"/>
              </a:rPr>
              <a:t>youth educators</a:t>
            </a:r>
          </a:p>
          <a:p>
            <a:pPr marL="800100" lvl="1" indent="-342900" eaLnBrk="1" hangingPunct="1">
              <a:spcBef>
                <a:spcPts val="1200"/>
              </a:spcBef>
              <a:buFont typeface="Arial" panose="020B0604020202020204" pitchFamily="34" charset="0"/>
              <a:buChar char="•"/>
            </a:pPr>
            <a:r>
              <a:rPr lang="en-US" sz="2100" dirty="0" smtClean="0">
                <a:solidFill>
                  <a:srgbClr val="57257D"/>
                </a:solidFill>
                <a:latin typeface="Trebuchet MS" panose="020B0603020202020204" pitchFamily="34" charset="0"/>
              </a:rPr>
              <a:t>10 projects funded per year</a:t>
            </a:r>
            <a:endParaRPr lang="en-US" sz="2100" dirty="0">
              <a:solidFill>
                <a:srgbClr val="57257D"/>
              </a:solidFill>
              <a:latin typeface="Trebuchet MS" panose="020B0603020202020204" pitchFamily="34" charset="0"/>
            </a:endParaRPr>
          </a:p>
          <a:p>
            <a:pPr marL="800100" lvl="1" indent="-342900" eaLnBrk="1" hangingPunct="1">
              <a:spcBef>
                <a:spcPts val="1200"/>
              </a:spcBef>
              <a:buFont typeface="Arial" panose="020B0604020202020204" pitchFamily="34" charset="0"/>
              <a:buChar char="•"/>
            </a:pPr>
            <a:r>
              <a:rPr lang="en-US" sz="2100" dirty="0" smtClean="0">
                <a:solidFill>
                  <a:srgbClr val="57257D"/>
                </a:solidFill>
                <a:latin typeface="Trebuchet MS" panose="020B0603020202020204" pitchFamily="34" charset="0"/>
              </a:rPr>
              <a:t>Coordinated by Joan Benjamin</a:t>
            </a:r>
          </a:p>
          <a:p>
            <a:pPr marL="800100" lvl="1" indent="-342900" eaLnBrk="1" hangingPunct="1">
              <a:spcBef>
                <a:spcPts val="1200"/>
              </a:spcBef>
              <a:buFont typeface="Arial" panose="020B0604020202020204" pitchFamily="34" charset="0"/>
              <a:buChar char="•"/>
            </a:pPr>
            <a:endParaRPr lang="en-US" sz="2200" dirty="0" smtClean="0">
              <a:latin typeface="Trebuchet MS" panose="020B0603020202020204" pitchFamily="34" charset="0"/>
            </a:endParaRPr>
          </a:p>
          <a:p>
            <a:pPr marL="800100" lvl="1" indent="-342900" eaLnBrk="1" hangingPunct="1">
              <a:spcBef>
                <a:spcPts val="1200"/>
              </a:spcBef>
              <a:buFont typeface="Arial" panose="020B0604020202020204" pitchFamily="34" charset="0"/>
              <a:buChar char="•"/>
            </a:pPr>
            <a:endParaRPr lang="en-US" sz="2200" dirty="0" smtClean="0">
              <a:latin typeface="Trebuchet MS" panose="020B0603020202020204" pitchFamily="34" charset="0"/>
            </a:endParaRPr>
          </a:p>
        </p:txBody>
      </p:sp>
      <p:sp>
        <p:nvSpPr>
          <p:cNvPr id="8" name="TextBox 7"/>
          <p:cNvSpPr txBox="1"/>
          <p:nvPr>
            <p:custDataLst>
              <p:tags r:id="rId4"/>
            </p:custDataLst>
          </p:nvPr>
        </p:nvSpPr>
        <p:spPr>
          <a:xfrm>
            <a:off x="4876800" y="6477000"/>
            <a:ext cx="1981200" cy="230832"/>
          </a:xfrm>
          <a:prstGeom prst="rect">
            <a:avLst/>
          </a:prstGeom>
          <a:noFill/>
        </p:spPr>
        <p:txBody>
          <a:bodyPr wrap="square" rtlCol="0">
            <a:spAutoFit/>
          </a:bodyPr>
          <a:lstStyle/>
          <a:p>
            <a:r>
              <a:rPr lang="en-US" sz="900" dirty="0" smtClean="0">
                <a:solidFill>
                  <a:schemeClr val="bg1"/>
                </a:solidFill>
              </a:rPr>
              <a:t>photo credit: </a:t>
            </a:r>
            <a:r>
              <a:rPr lang="en-US" sz="900" dirty="0">
                <a:solidFill>
                  <a:schemeClr val="bg1"/>
                </a:solidFill>
              </a:rPr>
              <a:t>N</a:t>
            </a:r>
            <a:r>
              <a:rPr lang="en-US" sz="900" dirty="0" smtClean="0">
                <a:solidFill>
                  <a:schemeClr val="bg1"/>
                </a:solidFill>
              </a:rPr>
              <a:t>athan </a:t>
            </a:r>
            <a:r>
              <a:rPr lang="en-US" sz="900" dirty="0" err="1" smtClean="0">
                <a:solidFill>
                  <a:schemeClr val="bg1"/>
                </a:solidFill>
              </a:rPr>
              <a:t>Papendorf</a:t>
            </a:r>
            <a:endParaRPr lang="en-US" sz="900" dirty="0">
              <a:solidFill>
                <a:schemeClr val="bg1"/>
              </a:solidFill>
            </a:endParaRPr>
          </a:p>
        </p:txBody>
      </p:sp>
    </p:spTree>
    <p:custDataLst>
      <p:tags r:id="rId1"/>
    </p:custDataLst>
    <p:extLst>
      <p:ext uri="{BB962C8B-B14F-4D97-AF65-F5344CB8AC3E}">
        <p14:creationId xmlns:p14="http://schemas.microsoft.com/office/powerpoint/2010/main" val="1676759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2"/>
            </p:custDataLst>
          </p:nvPr>
        </p:nvSpPr>
        <p:spPr>
          <a:xfrm>
            <a:off x="1" y="0"/>
            <a:ext cx="9144000" cy="1447800"/>
          </a:xfrm>
          <a:solidFill>
            <a:srgbClr val="57257D"/>
          </a:solidFill>
        </p:spPr>
        <p:txBody>
          <a:bodyPr>
            <a:normAutofit/>
          </a:bodyPr>
          <a:lstStyle/>
          <a:p>
            <a:pPr eaLnBrk="1" hangingPunct="1"/>
            <a:r>
              <a:rPr lang="en-US" sz="3400" dirty="0" smtClean="0">
                <a:solidFill>
                  <a:schemeClr val="bg1"/>
                </a:solidFill>
                <a:latin typeface="Georgia" panose="02040502050405020303" pitchFamily="18" charset="0"/>
              </a:rPr>
              <a:t>Youth Educator Grants Funded 2008-2017</a:t>
            </a:r>
          </a:p>
        </p:txBody>
      </p:sp>
      <p:pic>
        <p:nvPicPr>
          <p:cNvPr id="21508" name="Picture 9" descr="SARE_NorthCentral_CMYK"/>
          <p:cNvPicPr>
            <a:picLocks noChangeAspect="1" noChangeArrowheads="1"/>
          </p:cNvPicPr>
          <p:nvPr/>
        </p:nvPicPr>
        <p:blipFill>
          <a:blip r:embed="rId14" cstate="screen"/>
          <a:srcRect/>
          <a:stretch>
            <a:fillRect/>
          </a:stretch>
        </p:blipFill>
        <p:spPr bwMode="auto">
          <a:xfrm>
            <a:off x="7772400" y="5638800"/>
            <a:ext cx="1143000" cy="1031875"/>
          </a:xfrm>
          <a:prstGeom prst="rect">
            <a:avLst/>
          </a:prstGeom>
          <a:noFill/>
          <a:ln w="57150">
            <a:solidFill>
              <a:schemeClr val="bg1"/>
            </a:solidFill>
            <a:miter lim="800000"/>
            <a:headEnd/>
            <a:tailEnd/>
          </a:ln>
        </p:spPr>
      </p:pic>
      <p:graphicFrame>
        <p:nvGraphicFramePr>
          <p:cNvPr id="7" name="Chart 6"/>
          <p:cNvGraphicFramePr/>
          <p:nvPr>
            <p:custDataLst>
              <p:tags r:id="rId3"/>
            </p:custDataLst>
          </p:nvPr>
        </p:nvGraphicFramePr>
        <p:xfrm>
          <a:off x="457200" y="2209800"/>
          <a:ext cx="4114800" cy="35052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 name="Chart 5"/>
          <p:cNvGraphicFramePr/>
          <p:nvPr>
            <p:custDataLst>
              <p:tags r:id="rId4"/>
            </p:custDataLst>
          </p:nvPr>
        </p:nvGraphicFramePr>
        <p:xfrm>
          <a:off x="4343400" y="2133600"/>
          <a:ext cx="4495800" cy="35814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9" name="Chart 8"/>
          <p:cNvGraphicFramePr>
            <a:graphicFrameLocks noGrp="1"/>
          </p:cNvGraphicFramePr>
          <p:nvPr>
            <p:custDataLst>
              <p:tags r:id="rId5"/>
            </p:custDataLst>
            <p:extLst/>
          </p:nvPr>
        </p:nvGraphicFramePr>
        <p:xfrm>
          <a:off x="4800600" y="2209800"/>
          <a:ext cx="3646811" cy="35052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0" name="Chart 9"/>
          <p:cNvGraphicFramePr>
            <a:graphicFrameLocks noGrp="1"/>
          </p:cNvGraphicFramePr>
          <p:nvPr>
            <p:custDataLst>
              <p:tags r:id="rId6"/>
            </p:custDataLst>
            <p:extLst/>
          </p:nvPr>
        </p:nvGraphicFramePr>
        <p:xfrm>
          <a:off x="533400" y="2286000"/>
          <a:ext cx="3810000" cy="3448893"/>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1" name="Chart 10"/>
          <p:cNvGraphicFramePr>
            <a:graphicFrameLocks noGrp="1"/>
          </p:cNvGraphicFramePr>
          <p:nvPr>
            <p:custDataLst>
              <p:tags r:id="rId7"/>
            </p:custDataLst>
            <p:extLst/>
          </p:nvPr>
        </p:nvGraphicFramePr>
        <p:xfrm>
          <a:off x="381000" y="2057400"/>
          <a:ext cx="3871137" cy="3657599"/>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2" name="Chart 11"/>
          <p:cNvGraphicFramePr>
            <a:graphicFrameLocks noGrp="1"/>
          </p:cNvGraphicFramePr>
          <p:nvPr>
            <p:custDataLst>
              <p:tags r:id="rId8"/>
            </p:custDataLst>
            <p:extLst/>
          </p:nvPr>
        </p:nvGraphicFramePr>
        <p:xfrm>
          <a:off x="4655731" y="2057400"/>
          <a:ext cx="3802469" cy="3646371"/>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3" name="Chart 12"/>
          <p:cNvGraphicFramePr>
            <a:graphicFrameLocks noGrp="1"/>
          </p:cNvGraphicFramePr>
          <p:nvPr>
            <p:custDataLst>
              <p:tags r:id="rId9"/>
            </p:custDataLst>
            <p:extLst/>
          </p:nvPr>
        </p:nvGraphicFramePr>
        <p:xfrm>
          <a:off x="238125" y="1447799"/>
          <a:ext cx="7534275" cy="5128419"/>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4" name="Chart 13"/>
          <p:cNvGraphicFramePr>
            <a:graphicFrameLocks/>
          </p:cNvGraphicFramePr>
          <p:nvPr>
            <p:custDataLst>
              <p:tags r:id="rId10"/>
            </p:custDataLst>
            <p:extLst/>
          </p:nvPr>
        </p:nvGraphicFramePr>
        <p:xfrm>
          <a:off x="533400" y="1524000"/>
          <a:ext cx="8382000" cy="502920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15" name="Chart 14"/>
          <p:cNvGraphicFramePr>
            <a:graphicFrameLocks/>
          </p:cNvGraphicFramePr>
          <p:nvPr>
            <p:custDataLst>
              <p:tags r:id="rId11"/>
            </p:custDataLst>
            <p:extLst/>
          </p:nvPr>
        </p:nvGraphicFramePr>
        <p:xfrm>
          <a:off x="628650" y="1447799"/>
          <a:ext cx="6762750" cy="5003007"/>
        </p:xfrm>
        <a:graphic>
          <a:graphicData uri="http://schemas.openxmlformats.org/drawingml/2006/chart">
            <c:chart xmlns:c="http://schemas.openxmlformats.org/drawingml/2006/chart" xmlns:r="http://schemas.openxmlformats.org/officeDocument/2006/relationships" r:id="rId23"/>
          </a:graphicData>
        </a:graphic>
      </p:graphicFrame>
    </p:spTree>
    <p:custDataLst>
      <p:tags r:id="rId1"/>
    </p:custDataLst>
    <p:extLst>
      <p:ext uri="{BB962C8B-B14F-4D97-AF65-F5344CB8AC3E}">
        <p14:creationId xmlns:p14="http://schemas.microsoft.com/office/powerpoint/2010/main" val="3384303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6172200" y="4267200"/>
            <a:ext cx="2362200" cy="253916"/>
          </a:xfrm>
          <a:prstGeom prst="rect">
            <a:avLst/>
          </a:prstGeom>
          <a:solidFill>
            <a:schemeClr val="bg1"/>
          </a:solidFill>
        </p:spPr>
        <p:txBody>
          <a:bodyPr wrap="square" rtlCol="0">
            <a:spAutoFit/>
          </a:bodyPr>
          <a:lstStyle/>
          <a:p>
            <a:endParaRPr lang="en-US" sz="1050" dirty="0"/>
          </a:p>
        </p:txBody>
      </p:sp>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2495" y="838200"/>
            <a:ext cx="6485509" cy="5334000"/>
          </a:xfrm>
          <a:prstGeom prst="rect">
            <a:avLst/>
          </a:prstGeom>
          <a:ln>
            <a:solidFill>
              <a:schemeClr val="tx1"/>
            </a:solidFill>
          </a:ln>
        </p:spPr>
      </p:pic>
      <p:sp>
        <p:nvSpPr>
          <p:cNvPr id="6" name="Right Arrow 5"/>
          <p:cNvSpPr/>
          <p:nvPr>
            <p:custDataLst>
              <p:tags r:id="rId3"/>
            </p:custDataLst>
          </p:nvPr>
        </p:nvSpPr>
        <p:spPr>
          <a:xfrm>
            <a:off x="1178626" y="5111334"/>
            <a:ext cx="5029200" cy="47064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custDataLst>
              <p:tags r:id="rId4"/>
            </p:custDataLst>
          </p:nvPr>
        </p:nvSpPr>
        <p:spPr>
          <a:xfrm>
            <a:off x="190161" y="3615896"/>
            <a:ext cx="1295400" cy="1323439"/>
          </a:xfrm>
          <a:prstGeom prst="rect">
            <a:avLst/>
          </a:prstGeom>
          <a:noFill/>
          <a:ln>
            <a:solidFill>
              <a:schemeClr val="tx1"/>
            </a:solidFill>
          </a:ln>
        </p:spPr>
        <p:txBody>
          <a:bodyPr wrap="square" rtlCol="0">
            <a:spAutoFit/>
          </a:bodyPr>
          <a:lstStyle/>
          <a:p>
            <a:r>
              <a:rPr lang="en-US" sz="2000" dirty="0" smtClean="0"/>
              <a:t>Download the 2019 Call for Proposals</a:t>
            </a:r>
            <a:endParaRPr lang="en-US" sz="2000" dirty="0"/>
          </a:p>
        </p:txBody>
      </p:sp>
    </p:spTree>
    <p:custDataLst>
      <p:tags r:id="rId1"/>
    </p:custDataLst>
    <p:extLst>
      <p:ext uri="{BB962C8B-B14F-4D97-AF65-F5344CB8AC3E}">
        <p14:creationId xmlns:p14="http://schemas.microsoft.com/office/powerpoint/2010/main" val="24464281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property id=&quot;20141&quot; value=&quot;YEd presentation 2019&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0&quot;/&gt;&lt;property id=&quot;20224&quot; value=&quot;C:\Users\jandreas\Desktop&quot;/&gt;&lt;property id=&quot;20250&quot; value=&quot;6&quot;/&gt;&lt;property id=&quot;20251&quot; value=&quot;1&quot;/&gt;&lt;property id=&quot;20259&quot; value=&quot;0&quot;/&gt;&lt;property id=&quot;20262&quot; value=&quot;19683372&quot;/&gt;&lt;property id=&quot;20263&quot; value=&quot;1&quot;/&gt;&lt;property id=&quot;20264&quot; value=&quot;1&quot;/&gt;&lt;property id=&quot;20519&quot; value=&quot;0&quot;/&gt;&lt;property id=&quot;20700&quot; value=&quot;0&quot;/&gt;&lt;object type=&quot;2&quot; unique_id=&quot;10500&quot;&gt;&lt;object type=&quot;3&quot; unique_id=&quot;10501&quot;&gt;&lt;property id=&quot;20148&quot; value=&quot;5&quot;/&gt;&lt;property id=&quot;20300&quot; value=&quot;Slide 1 - &amp;quot;Introduction&amp;quot;&quot;/&gt;&lt;property id=&quot;20303&quot; value=&quot;-1&quot;/&gt;&lt;property id=&quot;20307&quot; value=&quot;257&quot;/&gt;&lt;property id=&quot;20309&quot; value=&quot;-1&quot;/&gt;&lt;/object&gt;&lt;object type=&quot;3&quot; unique_id=&quot;11193&quot;&gt;&lt;property id=&quot;20148&quot; value=&quot;5&quot;/&gt;&lt;property id=&quot;20300&quot; value=&quot;Slide 33 - &amp;quot;Good luck with your proposal!&amp;quot;&quot;/&gt;&lt;property id=&quot;20303&quot; value=&quot;-1&quot;/&gt;&lt;property id=&quot;20307&quot; value=&quot;293&quot;/&gt;&lt;property id=&quot;20309&quot; value=&quot;-1&quot;/&gt;&lt;/object&gt;&lt;object type=&quot;3&quot; unique_id=&quot;11581&quot;&gt;&lt;property id=&quot;20148&quot; value=&quot;5&quot;/&gt;&lt;property id=&quot;20300&quot; value=&quot;Slide 9&quot;/&gt;&lt;property id=&quot;20303&quot; value=&quot;-1&quot;/&gt;&lt;property id=&quot;20307&quot; value=&quot;295&quot;/&gt;&lt;property id=&quot;20309&quot; value=&quot;-1&quot;/&gt;&lt;/object&gt;&lt;object type=&quot;3&quot; unique_id=&quot;25664&quot;&gt;&lt;property id=&quot;20148&quot; value=&quot;5&quot;/&gt;&lt;property id=&quot;20300&quot; value=&quot;Slide 2 - &amp;quot; What is SARE? &amp;quot;&quot;/&gt;&lt;property id=&quot;20303&quot; value=&quot;-1&quot;/&gt;&lt;property id=&quot;20307&quot; value=&quot;302&quot;/&gt;&lt;property id=&quot;20309&quot; value=&quot;-1&quot;/&gt;&lt;/object&gt;&lt;object type=&quot;3&quot; unique_id=&quot;25665&quot;&gt;&lt;property id=&quot;20148&quot; value=&quot;5&quot;/&gt;&lt;property id=&quot;20300&quot; value=&quot;Slide 3 - &amp;quot;Something New  and Different&amp;quot;&quot;/&gt;&lt;property id=&quot;20303&quot; value=&quot;-1&quot;/&gt;&lt;property id=&quot;20307&quot; value=&quot;303&quot;/&gt;&lt;property id=&quot;20309&quot; value=&quot;-1&quot;/&gt;&lt;/object&gt;&lt;object type=&quot;3&quot; unique_id=&quot;25666&quot;&gt;&lt;property id=&quot;20148&quot; value=&quot;5&quot;/&gt;&lt;property id=&quot;20300&quot; value=&quot;Slide 4 - &amp;quot;The SARE Model&amp;quot;&quot;/&gt;&lt;property id=&quot;20303&quot; value=&quot;-1&quot;/&gt;&lt;property id=&quot;20307&quot; value=&quot;304&quot;/&gt;&lt;property id=&quot;20309&quot; value=&quot;-1&quot;/&gt;&lt;/object&gt;&lt;object type=&quot;3&quot; unique_id=&quot;25667&quot;&gt;&lt;property id=&quot;20148&quot; value=&quot;5&quot;/&gt;&lt;property id=&quot;20300&quot; value=&quot;Slide 5 - &amp;quot;The Three Principles&amp;quot;&quot;/&gt;&lt;property id=&quot;20303&quot; value=&quot;-1&quot;/&gt;&lt;property id=&quot;20307&quot; value=&quot;305&quot;/&gt;&lt;property id=&quot;20309&quot; value=&quot;-1&quot;/&gt;&lt;/object&gt;&lt;object type=&quot;3&quot; unique_id=&quot;25669&quot;&gt;&lt;property id=&quot;20148&quot; value=&quot;5&quot;/&gt;&lt;property id=&quot;20300&quot; value=&quot;Slide 7 - &amp;quot;Youth Educator Grants&amp;quot;&quot;/&gt;&lt;property id=&quot;20303&quot; value=&quot;-1&quot;/&gt;&lt;property id=&quot;20307&quot; value=&quot;300&quot;/&gt;&lt;property id=&quot;20309&quot; value=&quot;-1&quot;/&gt;&lt;/object&gt;&lt;object type=&quot;3&quot; unique_id=&quot;30010&quot;&gt;&lt;property id=&quot;20148&quot; value=&quot;5&quot;/&gt;&lt;property id=&quot;20300&quot; value=&quot;Slide 6 - &amp;quot;NCR-SARE Grants Funded 1988-2017&amp;quot;&quot;/&gt;&lt;property id=&quot;20307&quot; value=&quot;310&quot;/&gt;&lt;property id=&quot;20309&quot; value=&quot;-1&quot;/&gt;&lt;/object&gt;&lt;object type=&quot;3&quot; unique_id=&quot;30011&quot;&gt;&lt;property id=&quot;20148&quot; value=&quot;5&quot;/&gt;&lt;property id=&quot;20300&quot; value=&quot;Slide 8 - &amp;quot;Youth Educator Grants Funded 2008-2017&amp;quot;&quot;/&gt;&lt;property id=&quot;20307&quot; value=&quot;311&quot;/&gt;&lt;property id=&quot;20309&quot; value=&quot;-1&quot;/&gt;&lt;/object&gt;&lt;object type=&quot;3&quot; unique_id=&quot;30238&quot;&gt;&lt;property id=&quot;20148&quot; value=&quot;5&quot;/&gt;&lt;property id=&quot;20300&quot; value=&quot;Slide 10&quot;/&gt;&lt;property id=&quot;20307&quot; value=&quot;312&quot;/&gt;&lt;property id=&quot;20309&quot; value=&quot;-1&quot;/&gt;&lt;/object&gt;&lt;object type=&quot;3&quot; unique_id=&quot;30239&quot;&gt;&lt;property id=&quot;20148&quot; value=&quot;5&quot;/&gt;&lt;property id=&quot;20300&quot; value=&quot;Slide 11&quot;/&gt;&lt;property id=&quot;20307&quot; value=&quot;313&quot;/&gt;&lt;property id=&quot;20309&quot; value=&quot;-1&quot;/&gt;&lt;/object&gt;&lt;object type=&quot;3&quot; unique_id=&quot;30240&quot;&gt;&lt;property id=&quot;20148&quot; value=&quot;5&quot;/&gt;&lt;property id=&quot;20300&quot; value=&quot;Slide 12&quot;/&gt;&lt;property id=&quot;20307&quot; value=&quot;314&quot;/&gt;&lt;property id=&quot;20309&quot; value=&quot;-1&quot;/&gt;&lt;/object&gt;&lt;object type=&quot;3&quot; unique_id=&quot;30241&quot;&gt;&lt;property id=&quot;20148&quot; value=&quot;5&quot;/&gt;&lt;property id=&quot;20300&quot; value=&quot;Slide 13&quot;/&gt;&lt;property id=&quot;20307&quot; value=&quot;315&quot;/&gt;&lt;property id=&quot;20309&quot; value=&quot;-1&quot;/&gt;&lt;/object&gt;&lt;object type=&quot;3&quot; unique_id=&quot;30242&quot;&gt;&lt;property id=&quot;20148&quot; value=&quot;5&quot;/&gt;&lt;property id=&quot;20300&quot; value=&quot;Slide 14&quot;/&gt;&lt;property id=&quot;20307&quot; value=&quot;316&quot;/&gt;&lt;property id=&quot;20309&quot; value=&quot;-1&quot;/&gt;&lt;/object&gt;&lt;object type=&quot;3&quot; unique_id=&quot;30243&quot;&gt;&lt;property id=&quot;20148&quot; value=&quot;5&quot;/&gt;&lt;property id=&quot;20300&quot; value=&quot;Slide 15&quot;/&gt;&lt;property id=&quot;20307&quot; value=&quot;317&quot;/&gt;&lt;property id=&quot;20309&quot; value=&quot;-1&quot;/&gt;&lt;/object&gt;&lt;object type=&quot;3&quot; unique_id=&quot;30244&quot;&gt;&lt;property id=&quot;20148&quot; value=&quot;5&quot;/&gt;&lt;property id=&quot;20300&quot; value=&quot;Slide 16&quot;/&gt;&lt;property id=&quot;20307&quot; value=&quot;318&quot;/&gt;&lt;property id=&quot;20309&quot; value=&quot;-1&quot;/&gt;&lt;/object&gt;&lt;object type=&quot;3&quot; unique_id=&quot;30245&quot;&gt;&lt;property id=&quot;20148&quot; value=&quot;5&quot;/&gt;&lt;property id=&quot;20300&quot; value=&quot;Slide 17&quot;/&gt;&lt;property id=&quot;20307&quot; value=&quot;319&quot;/&gt;&lt;property id=&quot;20309&quot; value=&quot;-1&quot;/&gt;&lt;/object&gt;&lt;object type=&quot;3&quot; unique_id=&quot;30246&quot;&gt;&lt;property id=&quot;20148&quot; value=&quot;5&quot;/&gt;&lt;property id=&quot;20300&quot; value=&quot;Slide 18&quot;/&gt;&lt;property id=&quot;20307&quot; value=&quot;320&quot;/&gt;&lt;property id=&quot;20309&quot; value=&quot;-1&quot;/&gt;&lt;/object&gt;&lt;object type=&quot;3&quot; unique_id=&quot;30247&quot;&gt;&lt;property id=&quot;20148&quot; value=&quot;5&quot;/&gt;&lt;property id=&quot;20300&quot; value=&quot;Slide 19&quot;/&gt;&lt;property id=&quot;20307&quot; value=&quot;321&quot;/&gt;&lt;property id=&quot;20309&quot; value=&quot;-1&quot;/&gt;&lt;/object&gt;&lt;object type=&quot;3&quot; unique_id=&quot;30424&quot;&gt;&lt;property id=&quot;20148&quot; value=&quot;5&quot;/&gt;&lt;property id=&quot;20300&quot; value=&quot;Slide 20&quot;/&gt;&lt;property id=&quot;20307&quot; value=&quot;322&quot;/&gt;&lt;property id=&quot;20309&quot; value=&quot;-1&quot;/&gt;&lt;/object&gt;&lt;object type=&quot;3&quot; unique_id=&quot;30425&quot;&gt;&lt;property id=&quot;20148&quot; value=&quot;5&quot;/&gt;&lt;property id=&quot;20300&quot; value=&quot;Slide 21&quot;/&gt;&lt;property id=&quot;20307&quot; value=&quot;323&quot;/&gt;&lt;property id=&quot;20309&quot; value=&quot;-1&quot;/&gt;&lt;/object&gt;&lt;object type=&quot;3&quot; unique_id=&quot;30426&quot;&gt;&lt;property id=&quot;20148&quot; value=&quot;5&quot;/&gt;&lt;property id=&quot;20300&quot; value=&quot;Slide 22&quot;/&gt;&lt;property id=&quot;20307&quot; value=&quot;324&quot;/&gt;&lt;property id=&quot;20309&quot; value=&quot;-1&quot;/&gt;&lt;/object&gt;&lt;object type=&quot;3&quot; unique_id=&quot;30427&quot;&gt;&lt;property id=&quot;20148&quot; value=&quot;5&quot;/&gt;&lt;property id=&quot;20300&quot; value=&quot;Slide 23&quot;/&gt;&lt;property id=&quot;20307&quot; value=&quot;330&quot;/&gt;&lt;property id=&quot;20309&quot; value=&quot;-1&quot;/&gt;&lt;/object&gt;&lt;object type=&quot;3&quot; unique_id=&quot;30429&quot;&gt;&lt;property id=&quot;20148&quot; value=&quot;5&quot;/&gt;&lt;property id=&quot;20300&quot; value=&quot;Slide 24&quot;/&gt;&lt;property id=&quot;20307&quot; value=&quot;332&quot;/&gt;&lt;property id=&quot;20309&quot; value=&quot;-1&quot;/&gt;&lt;/object&gt;&lt;object type=&quot;3&quot; unique_id=&quot;30430&quot;&gt;&lt;property id=&quot;20148&quot; value=&quot;5&quot;/&gt;&lt;property id=&quot;20300&quot; value=&quot;Slide 25&quot;/&gt;&lt;property id=&quot;20307&quot; value=&quot;333&quot;/&gt;&lt;property id=&quot;20309&quot; value=&quot;-1&quot;/&gt;&lt;/object&gt;&lt;object type=&quot;3&quot; unique_id=&quot;30431&quot;&gt;&lt;property id=&quot;20148&quot; value=&quot;5&quot;/&gt;&lt;property id=&quot;20300&quot; value=&quot;Slide 26&quot;/&gt;&lt;property id=&quot;20307&quot; value=&quot;334&quot;/&gt;&lt;property id=&quot;20309&quot; value=&quot;-1&quot;/&gt;&lt;/object&gt;&lt;object type=&quot;3&quot; unique_id=&quot;30432&quot;&gt;&lt;property id=&quot;20148&quot; value=&quot;5&quot;/&gt;&lt;property id=&quot;20300&quot; value=&quot;Slide 27&quot;/&gt;&lt;property id=&quot;20307&quot; value=&quot;335&quot;/&gt;&lt;property id=&quot;20309&quot; value=&quot;-1&quot;/&gt;&lt;/object&gt;&lt;object type=&quot;3&quot; unique_id=&quot;30433&quot;&gt;&lt;property id=&quot;20148&quot; value=&quot;5&quot;/&gt;&lt;property id=&quot;20300&quot; value=&quot;Slide 28&quot;/&gt;&lt;property id=&quot;20307&quot; value=&quot;336&quot;/&gt;&lt;property id=&quot;20309&quot; value=&quot;-1&quot;/&gt;&lt;/object&gt;&lt;object type=&quot;3&quot; unique_id=&quot;30434&quot;&gt;&lt;property id=&quot;20148&quot; value=&quot;5&quot;/&gt;&lt;property id=&quot;20300&quot; value=&quot;Slide 29&quot;/&gt;&lt;property id=&quot;20307&quot; value=&quot;337&quot;/&gt;&lt;property id=&quot;20309&quot; value=&quot;-1&quot;/&gt;&lt;/object&gt;&lt;object type=&quot;3&quot; unique_id=&quot;30435&quot;&gt;&lt;property id=&quot;20148&quot; value=&quot;5&quot;/&gt;&lt;property id=&quot;20300&quot; value=&quot;Slide 30&quot;/&gt;&lt;property id=&quot;20307&quot; value=&quot;338&quot;/&gt;&lt;property id=&quot;20309&quot; value=&quot;-1&quot;/&gt;&lt;/object&gt;&lt;object type=&quot;3&quot; unique_id=&quot;30436&quot;&gt;&lt;property id=&quot;20148&quot; value=&quot;5&quot;/&gt;&lt;property id=&quot;20300&quot; value=&quot;Slide 31&quot;/&gt;&lt;property id=&quot;20307&quot; value=&quot;339&quot;/&gt;&lt;property id=&quot;20309&quot; value=&quot;-1&quot;/&gt;&lt;/object&gt;&lt;object type=&quot;3&quot; unique_id=&quot;30437&quot;&gt;&lt;property id=&quot;20148&quot; value=&quot;5&quot;/&gt;&lt;property id=&quot;20300&quot; value=&quot;Slide 32&quot;/&gt;&lt;property id=&quot;20307&quot; value=&quot;340&quot;/&gt;&lt;property id=&quot;20309&quot; value=&quot;-1&quot;/&gt;&lt;/object&gt;&lt;/object&gt;&lt;object type=&quot;8&quot; unique_id=&quot;10514&quot;&gt;&lt;/object&gt;&lt;object type=&quot;10&quot; unique_id=&quot;11327&quot;&gt;&lt;object type=&quot;11&quot; unique_id=&quot;11328&quot;&gt;&lt;property id=&quot;20180&quot; value=&quot;1&quot;/&gt;&lt;property id=&quot;20181&quot; value=&quot;1&quot;/&gt;&lt;property id=&quot;20183&quot; value=&quot;1&quot;/&gt;&lt;/object&gt;&lt;object type=&quot;12&quot; unique_id=&quot;11771&quot;&gt;&lt;/object&gt;&lt;/object&gt;&lt;object type=&quot;4&quot; unique_id=&quot;11770&quo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PSNARRATION" val="80,354048154,G:\BBE\SARE\Grant Programs\Youth Educator\2019 YOUTH ED Grants\powerpoint presentation\YE_ciids_presentation_2019_08.21.18_compressed_photos_pptx\Media.ppcx"/>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0&quot;/&gt;&lt;lineCharCount val=&quot;11&quot;/&gt;&lt;lineCharCount val=&quot;12&quot;/&gt;&lt;lineCharCount val=&quot;6&quot;/&gt;&lt;lineCharCount val=&quot;8&quot;/&gt;&lt;lineCharCount val=&quot;8&quot;/&gt;&lt;lineCharCount val=&quot;6&quot;/&gt;&lt;lineCharCount val=&quot;8&quot;/&gt;&lt;lineCharCount val=&quot;6&quot;/&gt;&lt;/TableIndex&gt;&lt;/ShapeTextInfo&gt;"/>
  <p:tag name="HTML_SHAPEINFO" val="&lt;ThreeDShapeInfo&gt;&lt;uuid val=&quot;&quot;/&gt;&lt;isInvalidForFieldText val=&quot;0&quot;/&gt;&lt;Image&gt;&lt;filename val=&quot;C:\Users\schre002\AppData\Local\Temp\PR\data\asimages\{0FA661A0-4B94-41D4-A224-51EC2B90C68B}_13.png&quot;/&gt;&lt;left val=&quot;37&quot;/&gt;&lt;top val=&quot;129&quot;/&gt;&lt;width val=&quot;131&quot;/&gt;&lt;height val=&quot;23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3&quot;/&gt;&lt;lineCharCount val=&quot;9&quot;/&gt;&lt;/TableIndex&gt;&lt;/ShapeTextInfo&gt;"/>
  <p:tag name="HTML_SHAPEINFO" val="&lt;ThreeDShapeInfo&gt;&lt;uuid val=&quot;&quot;/&gt;&lt;isInvalidForFieldText val=&quot;0&quot;/&gt;&lt;Image&gt;&lt;filename val=&quot;C:\Users\schre002\AppData\Local\Temp\PR\data\asimages\{79BDD7EC-A884-47BF-9483-45774F613295}_13.png&quot;/&gt;&lt;left val=&quot;25&quot;/&gt;&lt;top val=&quot;405&quot;/&gt;&lt;width val=&quot;125&quot;/&gt;&lt;height val=&quot;8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PSNARRATION" val="81,354048154,G:\BBE\SARE\Grant Programs\Youth Educator\2019 YOUTH ED Grants\powerpoint presentation\YE_ciids_presentation_2019_08.21.18_compressed_photos_pptx\Media.ppcx"/>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3&quot;/&gt;&lt;/TableIndex&gt;&lt;/ShapeTextInfo&gt;"/>
  <p:tag name="HTML_SHAPEINFO" val="&lt;ThreeDShapeInfo&gt;&lt;uuid val=&quot;&quot;/&gt;&lt;isInvalidForFieldText val=&quot;0&quot;/&gt;&lt;Image&gt;&lt;filename val=&quot;C:\Users\schre002\AppData\Local\Temp\PR\data\asimages\{005E06DF-197B-4391-A636-4FE55BEBC281}_14.png&quot;/&gt;&lt;left val=&quot;33&quot;/&gt;&lt;top val=&quot;69&quot;/&gt;&lt;width val=&quot;130&quot;/&gt;&lt;height val=&quot;60&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4&quot;/&gt;&lt;lineCharCount val=&quot;10&quot;/&gt;&lt;lineCharCount val=&quot;9&quot;/&gt;&lt;/TableIndex&gt;&lt;/ShapeTextInfo&gt;"/>
  <p:tag name="HTML_SHAPEINFO" val="&lt;ThreeDShapeInfo&gt;&lt;uuid val=&quot;&quot;/&gt;&lt;isInvalidForFieldText val=&quot;0&quot;/&gt;&lt;Image&gt;&lt;filename val=&quot;C:\Users\schre002\AppData\Local\Temp\PR\data\asimages\{8040ADC3-533D-4390-A1F7-5CD47F9F0A83}_14.png&quot;/&gt;&lt;left val=&quot;28&quot;/&gt;&lt;top val=&quot;273&quot;/&gt;&lt;width val=&quot;130&quot;/&gt;&lt;height val=&quot;103&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6&quot;/&gt;&lt;/TableIndex&gt;&lt;/ShapeTextInfo&gt;"/>
  <p:tag name="HTML_SHAPEINFO" val="&lt;ThreeDShapeInfo&gt;&lt;uuid val=&quot;&quot;/&gt;&lt;isInvalidForFieldText val=&quot;0&quot;/&gt;&lt;Image&gt;&lt;filename val=&quot;C:\Users\schre002\AppData\Local\Temp\PR\data\asimages\{F3456CDC-2029-4F60-9A12-1487949B9831}_14.png&quot;/&gt;&lt;left val=&quot;45&quot;/&gt;&lt;top val=&quot;418&quot;/&gt;&lt;width val=&quot;106&quot;/&gt;&lt;height val=&quot;6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PSNARRATION" val="82,354048154,G:\BBE\SARE\Grant Programs\Youth Educator\2019 YOUTH ED Grants\powerpoint presentation\YE_ciids_presentation_2019_08.21.18_compressed_photos_pptx\Media.ppcx"/>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9&quot;/&gt;&lt;lineCharCount val=&quot;7&quot;/&gt;&lt;lineCharCount val=&quot;13&quot;/&gt;&lt;lineCharCount val=&quot;12&quot;/&gt;&lt;lineCharCount val=&quot;6&quot;/&gt;&lt;lineCharCount val=&quot;13&quot;/&gt;&lt;lineCharCount val=&quot;1&quot;/&gt;&lt;lineCharCount val=&quot;1&quot;/&gt;&lt;lineCharCount val=&quot;1&quot;/&gt;&lt;lineCharCount val=&quot;14&quot;/&gt;&lt;lineCharCount val=&quot;13&quot;/&gt;&lt;lineCharCount val=&quot;13&quot;/&gt;&lt;lineCharCount val=&quot;17&quot;/&gt;&lt;lineCharCount val=&quot;14&quot;/&gt;&lt;lineCharCount val=&quot;5&quot;/&gt;&lt;lineCharCount val=&quot;15&quot;/&gt;&lt;lineCharCount val=&quot;7&quot;/&gt;&lt;/TableIndex&gt;&lt;/ShapeTextInfo&gt;"/>
  <p:tag name="HTML_SHAPEINFO" val="&lt;ThreeDShapeInfo&gt;&lt;uuid val=&quot;&quot;/&gt;&lt;isInvalidForFieldText val=&quot;0&quot;/&gt;&lt;Image&gt;&lt;filename val=&quot;C:\Users\schre002\AppData\Local\Temp\PR\data\asimages\{84F6AE45-3C43-4224-83FC-9BD82C126408}_15.png&quot;/&gt;&lt;left val=&quot;28&quot;/&gt;&lt;top val=&quot;39&quot;/&gt;&lt;width val=&quot;140&quot;/&gt;&lt;height val=&quot;384&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6&quot;/&gt;&lt;/TableIndex&gt;&lt;/ShapeTextInfo&gt;"/>
  <p:tag name="HTML_SHAPEINFO" val="&lt;ThreeDShapeInfo&gt;&lt;uuid val=&quot;&quot;/&gt;&lt;isInvalidForFieldText val=&quot;0&quot;/&gt;&lt;Image&gt;&lt;filename val=&quot;C:\Users\schre002\AppData\Local\Temp\PR\data\asimages\{7B872070-0B80-465C-923B-25742709938E}_15.png&quot;/&gt;&lt;left val=&quot;227&quot;/&gt;&lt;top val=&quot;348&quot;/&gt;&lt;width val=&quot;106&quot;/&gt;&lt;height val=&quot;60&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PSNARRATION" val="83,354048154,G:\BBE\SARE\Grant Programs\Youth Educator\2019 YOUTH ED Grants\powerpoint presentation\YE_ciids_presentation_2019_08.21.18_compressed_photos_pptx\Media.ppcx"/>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9&quot;/&gt;&lt;lineCharCount val=&quot;10&quot;/&gt;&lt;lineCharCount val=&quot;16&quot;/&gt;&lt;lineCharCount val=&quot;11&quot;/&gt;&lt;lineCharCount val=&quot;13&quot;/&gt;&lt;lineCharCount val=&quot;14&quot;/&gt;&lt;/TableIndex&gt;&lt;/ShapeTextInfo&gt;"/>
  <p:tag name="HTML_SHAPEINFO" val="&lt;ThreeDShapeInfo&gt;&lt;uuid val=&quot;&quot;/&gt;&lt;isInvalidForFieldText val=&quot;0&quot;/&gt;&lt;Image&gt;&lt;filename val=&quot;C:\Users\schre002\AppData\Local\Temp\PR\data\asimages\{3F934CB6-B819-4682-99FD-7882A5287738}_16.png&quot;/&gt;&lt;left val=&quot;9&quot;/&gt;&lt;top val=&quot;315&quot;/&gt;&lt;width val=&quot;140&quot;/&gt;&lt;height val=&quot;147&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PSNARRATION" val="84,354048154,G:\BBE\SARE\Grant Programs\Youth Educator\2019 YOUTH ED Grants\powerpoint presentation\YE_ciids_presentation_2019_08.21.18_compressed_photos_pptx\Media.ppcx"/>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PSNARRATION" val="85,354048154,G:\BBE\SARE\Grant Programs\Youth Educator\2019 YOUTH ED Grants\powerpoint presentation\YE_ciids_presentation_2019_08.21.18_compressed_photos_pptx\Media.ppcx"/>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7&quot;/&gt;&lt;lineCharCount val=&quot;12&quot;/&gt;&lt;lineCharCount val=&quot;10&quot;/&gt;&lt;lineCharCount val=&quot;13&quot;/&gt;&lt;lineCharCount val=&quot;12&quot;/&gt;&lt;lineCharCount val=&quot;5&quot;/&gt;&lt;lineCharCount val=&quot;9&quot;/&gt;&lt;lineCharCount val=&quot;1&quot;/&gt;&lt;lineCharCount val=&quot;8&quot;/&gt;&lt;lineCharCount val=&quot;12&quot;/&gt;&lt;lineCharCount val=&quot;10&quot;/&gt;&lt;lineCharCount val=&quot;12&quot;/&gt;&lt;lineCharCount val=&quot;6&quot;/&gt;&lt;lineCharCount val=&quot;12&quot;/&gt;&lt;lineCharCount val=&quot;9&quot;/&gt;&lt;/TableIndex&gt;&lt;/ShapeTextInfo&gt;"/>
  <p:tag name="HTML_SHAPEINFO" val="&lt;ThreeDShapeInfo&gt;&lt;uuid val=&quot;&quot;/&gt;&lt;isInvalidForFieldText val=&quot;0&quot;/&gt;&lt;Image&gt;&lt;filename val=&quot;C:\Users\schre002\AppData\Local\Temp\PR\data\asimages\{1399C0D5-4633-42D6-A205-9968B4514A3A}_18.png&quot;/&gt;&lt;left val=&quot;19&quot;/&gt;&lt;top val=&quot;57&quot;/&gt;&lt;width val=&quot;119&quot;/&gt;&lt;height val=&quot;341&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PSNARRATION" val="86,354048154,G:\BBE\SARE\Grant Programs\Youth Educator\2019 YOUTH ED Grants\powerpoint presentation\YE_ciids_presentation_2019_08.21.18_compressed_photos_pptx\Media.ppcx"/>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4&quot;/&gt;&lt;lineCharCount val=&quot;15&quot;/&gt;&lt;lineCharCount val=&quot;19&quot;/&gt;&lt;lineCharCount val=&quot;15&quot;/&gt;&lt;lineCharCount val=&quot;12&quot;/&gt;&lt;lineCharCount val=&quot;15&quot;/&gt;&lt;lineCharCount val=&quot;13&quot;/&gt;&lt;/TableIndex&gt;&lt;/ShapeTextInfo&gt;"/>
  <p:tag name="HTML_SHAPEINFO" val="&lt;ThreeDShapeInfo&gt;&lt;uuid val=&quot;&quot;/&gt;&lt;isInvalidForFieldText val=&quot;0&quot;/&gt;&lt;Image&gt;&lt;filename val=&quot;C:\Users\schre002\AppData\Local\Temp\PR\data\asimages\{83361484-2306-439E-B42B-D5295857E957}_19.png&quot;/&gt;&lt;left val=&quot;19&quot;/&gt;&lt;top val=&quot;134&quot;/&gt;&lt;width val=&quot;145&quot;/&gt;&lt;height val=&quot;16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PSNARRATION" val="87,354048154,G:\BBE\SARE\Grant Programs\Youth Educator\2019 YOUTH ED Grants\powerpoint presentation\YE_ciids_presentation_2019_08.21.18_compressed_photos_pptx\Media.ppcx"/>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6&quot;/&gt;&lt;lineCharCount val=&quot;17&quot;/&gt;&lt;lineCharCount val=&quot;13&quot;/&gt;&lt;lineCharCount val=&quot;18&quot;/&gt;&lt;lineCharCount val=&quot;15&quot;/&gt;&lt;lineCharCount val=&quot;13&quot;/&gt;&lt;lineCharCount val=&quot;16&quot;/&gt;&lt;lineCharCount val=&quot;14&quot;/&gt;&lt;lineCharCount val=&quot;1&quot;/&gt;&lt;lineCharCount val=&quot;16&quot;/&gt;&lt;lineCharCount val=&quot;13&quot;/&gt;&lt;lineCharCount val=&quot;13&quot;/&gt;&lt;lineCharCount val=&quot;13&quot;/&gt;&lt;/TableIndex&gt;&lt;/ShapeTextInfo&gt;"/>
  <p:tag name="HTML_SHAPEINFO" val="&lt;ThreeDShapeInfo&gt;&lt;uuid val=&quot;&quot;/&gt;&lt;isInvalidForFieldText val=&quot;0&quot;/&gt;&lt;Image&gt;&lt;filename val=&quot;C:\Users\schre002\AppData\Local\Temp\PR\data\asimages\{389C1DFE-AE40-485C-82A0-8F5E722F9A37}_20.png&quot;/&gt;&lt;left val=&quot;7&quot;/&gt;&lt;top val=&quot;124&quot;/&gt;&lt;width val=&quot;155&quot;/&gt;&lt;height val=&quot;298&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PSNARRATION" val="88,354048154,G:\BBE\SARE\Grant Programs\Youth Educator\2019 YOUTH ED Grants\powerpoint presentation\YE_ciids_presentation_2019_08.21.18_compressed_photos_pptx\Media.ppcx"/>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3&quot;/&gt;&lt;lineCharCount val=&quot;16&quot;/&gt;&lt;lineCharCount val=&quot;14&quot;/&gt;&lt;lineCharCount val=&quot;14&quot;/&gt;&lt;lineCharCount val=&quot;18&quot;/&gt;&lt;lineCharCount val=&quot;18&quot;/&gt;&lt;lineCharCount val=&quot;18&quot;/&gt;&lt;lineCharCount val=&quot;12&quot;/&gt;&lt;/TableIndex&gt;&lt;/ShapeTextInfo&gt;"/>
  <p:tag name="HTML_SHAPEINFO" val="&lt;ThreeDShapeInfo&gt;&lt;uuid val=&quot;&quot;/&gt;&lt;isInvalidForFieldText val=&quot;0&quot;/&gt;&lt;Image&gt;&lt;filename val=&quot;C:\Users\schre002\AppData\Local\Temp\PR\data\asimages\{F979C618-A4B8-4500-AC34-4C2276E90AF9}_21.png&quot;/&gt;&lt;left val=&quot;17&quot;/&gt;&lt;top val=&quot;123&quot;/&gt;&lt;width val=&quot;153&quot;/&gt;&lt;height val=&quot;206&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PSNARRATION" val="89,354048154,G:\BBE\SARE\Grant Programs\Youth Educator\2019 YOUTH ED Grants\powerpoint presentation\YE_ciids_presentation_2019_08.21.18_compressed_photos_pptx\Media.ppcx"/>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12&quot;/&gt;&lt;lineCharCount val=&quot;17&quot;/&gt;&lt;lineCharCount val=&quot;7&quot;/&gt;&lt;lineCharCount val=&quot;13&quot;/&gt;&lt;lineCharCount val=&quot;14&quot;/&gt;&lt;lineCharCount val=&quot;10&quot;/&gt;&lt;lineCharCount val=&quot;10&quot;/&gt;&lt;lineCharCount val=&quot;1&quot;/&gt;&lt;lineCharCount val=&quot;13&quot;/&gt;&lt;lineCharCount val=&quot;17&quot;/&gt;&lt;lineCharCount val=&quot;16&quot;/&gt;&lt;lineCharCount val=&quot;10&quot;/&gt;&lt;lineCharCount val=&quot;16&quot;/&gt;&lt;lineCharCount val=&quot;14&quot;/&gt;&lt;lineCharCount val=&quot;7&quot;/&gt;&lt;lineCharCount val=&quot;13&quot;/&gt;&lt;/TableIndex&gt;&lt;/ShapeTextInfo&gt;"/>
  <p:tag name="HTML_SHAPEINFO" val="&lt;ThreeDShapeInfo&gt;&lt;uuid val=&quot;&quot;/&gt;&lt;isInvalidForFieldText val=&quot;0&quot;/&gt;&lt;Image&gt;&lt;filename val=&quot;C:\Users\schre002\AppData\Local\Temp\PR\data\asimages\{9C39606C-8ED1-4C77-9DC1-59F6EBF62104}_22.png&quot;/&gt;&lt;left val=&quot;13&quot;/&gt;&lt;top val=&quot;63&quot;/&gt;&lt;width val=&quot;142&quot;/&gt;&lt;height val=&quot;363&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PSNARRATION" val="90,354048154,G:\BBE\SARE\Grant Programs\Youth Educator\2019 YOUTH ED Grants\powerpoint presentation\YE_ciids_presentation_2019_08.21.18_compressed_photos_pptx\Media.ppcx"/>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2&quot;/&gt;&lt;lineCharCount val=&quot;17&quot;/&gt;&lt;lineCharCount val=&quot;15&quot;/&gt;&lt;lineCharCount val=&quot;5&quot;/&gt;&lt;lineCharCount val=&quot;15&quot;/&gt;&lt;lineCharCount val=&quot;18&quot;/&gt;&lt;lineCharCount val=&quot;7&quot;/&gt;&lt;lineCharCount val=&quot;1&quot;/&gt;&lt;lineCharCount val=&quot;13&quot;/&gt;&lt;lineCharCount val=&quot;15&quot;/&gt;&lt;lineCharCount val=&quot;10&quot;/&gt;&lt;lineCharCount val=&quot;15&quot;/&gt;&lt;/TableIndex&gt;&lt;/ShapeTextInfo&gt;"/>
  <p:tag name="HTML_SHAPEINFO" val="&lt;ThreeDShapeInfo&gt;&lt;uuid val=&quot;&quot;/&gt;&lt;isInvalidForFieldText val=&quot;0&quot;/&gt;&lt;Image&gt;&lt;filename val=&quot;C:\Users\schre002\AppData\Local\Temp\PR\data\asimages\{B977100F-DA51-4D82-8FD7-AF4D73EE1F30}_23.png&quot;/&gt;&lt;left val=&quot;28&quot;/&gt;&lt;top val=&quot;80&quot;/&gt;&lt;width val=&quot;140&quot;/&gt;&lt;height val=&quot;276&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PSNARRATION" val="92,354048154,G:\BBE\SARE\Grant Programs\Youth Educator\2019 YOUTH ED Grants\powerpoint presentation\YE_ciids_presentation_2019_08.21.18_compressed_photos_pptx\Media.ppcx"/>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1&quot;/&gt;&lt;lineCharCount val=&quot;11&quot;/&gt;&lt;lineCharCount val=&quot;7&quot;/&gt;&lt;lineCharCount val=&quot;13&quot;/&gt;&lt;/TableIndex&gt;&lt;/ShapeTextInfo&gt;"/>
  <p:tag name="HTML_SHAPEINFO" val="&lt;ThreeDShapeInfo&gt;&lt;uuid val=&quot;&quot;/&gt;&lt;isInvalidForFieldText val=&quot;0&quot;/&gt;&lt;Image&gt;&lt;filename val=&quot;C:\Users\schre002\AppData\Local\Temp\PR\data\asimages\{E41EE6DE-59BE-454A-96BF-C86006411B2F}_24.png&quot;/&gt;&lt;left val=&quot;25&quot;/&gt;&lt;top val=&quot;269&quot;/&gt;&lt;width val=&quot;137&quot;/&gt;&lt;height val=&quot;123&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PSNARRATION" val="93,354048154,G:\BBE\SARE\Grant Programs\Youth Educator\2019 YOUTH ED Grants\powerpoint presentation\YE_ciids_presentation_2019_08.21.18_compressed_photos_pptx\Media.ppcx"/>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4&quot;/&gt;&lt;lineCharCount val=&quot;16&quot;/&gt;&lt;lineCharCount val=&quot;15&quot;/&gt;&lt;/TableIndex&gt;&lt;/ShapeTextInfo&gt;"/>
  <p:tag name="HTML_SHAPEINFO" val="&lt;ThreeDShapeInfo&gt;&lt;uuid val=&quot;&quot;/&gt;&lt;isInvalidForFieldText val=&quot;0&quot;/&gt;&lt;Image&gt;&lt;filename val=&quot;C:\Users\schre002\AppData\Local\Temp\PR\data\asimages\{221879B4-0CFA-4CE2-93FE-E33789D9E094}_25.png&quot;/&gt;&lt;left val=&quot;121&quot;/&gt;&lt;top val=&quot;401&quot;/&gt;&lt;width val=&quot;142&quot;/&gt;&lt;height val=&quot;103&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PSNARRATION" val="94,354048154,G:\BBE\SARE\Grant Programs\Youth Educator\2019 YOUTH ED Grants\powerpoint presentation\YE_ciids_presentation_2019_08.21.18_compressed_photos_pptx\Media.ppcx"/>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14&quot;/&gt;&lt;lineCharCount val=&quot;16&quot;/&gt;&lt;lineCharCount val=&quot;15&quot;/&gt;&lt;/TableIndex&gt;&lt;/ShapeTextInfo&gt;"/>
  <p:tag name="HTML_SHAPEINFO" val="&lt;ThreeDShapeInfo&gt;&lt;uuid val=&quot;&quot;/&gt;&lt;isInvalidForFieldText val=&quot;0&quot;/&gt;&lt;Image&gt;&lt;filename val=&quot;C:\Users\schre002\AppData\Local\Temp\PR\data\asimages\{2E1C6AE1-F4E0-4FD0-91C4-224C80D65061}_26.png&quot;/&gt;&lt;left val=&quot;13&quot;/&gt;&lt;top val=&quot;63&quot;/&gt;&lt;width val=&quot;142&quot;/&gt;&lt;height val=&quot;103&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PSNARRATION" val="95,354048154,G:\BBE\SARE\Grant Programs\Youth Educator\2019 YOUTH ED Grants\powerpoint presentation\YE_ciids_presentation_2019_08.21.18_compressed_photos_pptx\Media.ppcx"/>
</p:tagLst>
</file>

<file path=ppt/tags/tag158.xml><?xml version="1.0" encoding="utf-8"?>
<p:tagLst xmlns:a="http://schemas.openxmlformats.org/drawingml/2006/main" xmlns:r="http://schemas.openxmlformats.org/officeDocument/2006/relationships" xmlns:p="http://schemas.openxmlformats.org/presentationml/2006/main">
  <p:tag name="PPSNARRATION" val="96,354048154,G:\BBE\SARE\Grant Programs\Youth Educator\2019 YOUTH ED Grants\powerpoint presentation\YE_ciids_presentation_2019_08.21.18_compressed_photos_pptx\Media.ppcx"/>
</p:tagLst>
</file>

<file path=ppt/tags/tag159.xml><?xml version="1.0" encoding="utf-8"?>
<p:tagLst xmlns:a="http://schemas.openxmlformats.org/drawingml/2006/main" xmlns:r="http://schemas.openxmlformats.org/officeDocument/2006/relationships" xmlns:p="http://schemas.openxmlformats.org/presentationml/2006/main">
  <p:tag name="PPSNARRATION" val="97,354048154,G:\BBE\SARE\Grant Programs\Youth Educator\2019 YOUTH ED Grants\powerpoint presentation\YE_ciids_presentation_2019_08.21.18_compressed_photos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PSNARRATION" val="98,354048154,G:\BBE\SARE\Grant Programs\Youth Educator\2019 YOUTH ED Grants\powerpoint presentation\YE_ciids_presentation_2019_08.21.18_compressed_photos_pptx\Media.ppcx"/>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PSNARRATION" val="99,354048154,G:\BBE\SARE\Grant Programs\Youth Educator\2019 YOUTH ED Grants\powerpoint presentation\YE_ciids_presentation_2019_08.21.18_compressed_photos_pptx\Media.ppcx"/>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3&quot;/&gt;&lt;lineCharCount val=&quot;15&quot;/&gt;&lt;lineCharCount val=&quot;15&quot;/&gt;&lt;lineCharCount val=&quot;9&quot;/&gt;&lt;lineCharCount val=&quot;12&quot;/&gt;&lt;lineCharCount val=&quot;10&quot;/&gt;&lt;lineCharCount val=&quot;8&quot;/&gt;&lt;lineCharCount val=&quot;11&quot;/&gt;&lt;lineCharCount val=&quot;13&quot;/&gt;&lt;lineCharCount val=&quot;13&quot;/&gt;&lt;lineCharCount val=&quot;12&quot;/&gt;&lt;lineCharCount val=&quot;15&quot;/&gt;&lt;lineCharCount val=&quot;11&quot;/&gt;&lt;lineCharCount val=&quot;9&quot;/&gt;&lt;lineCharCount val=&quot;12&quot;/&gt;&lt;lineCharCount val=&quot;11&quot;/&gt;&lt;lineCharCount val=&quot;11&quot;/&gt;&lt;/TableIndex&gt;&lt;/ShapeTextInfo&gt;"/>
  <p:tag name="HTML_SHAPEINFO" val="&lt;ThreeDShapeInfo&gt;&lt;uuid val=&quot;&quot;/&gt;&lt;isInvalidForFieldText val=&quot;0&quot;/&gt;&lt;Image&gt;&lt;filename val=&quot;C:\Users\schre002\AppData\Local\Temp\PR\data\asimages\{22530B1C-2F91-4436-B9D1-CB77740F1407}_31.png&quot;/&gt;&lt;left val=&quot;34&quot;/&gt;&lt;top val=&quot;110&quot;/&gt;&lt;width val=&quot;112&quot;/&gt;&lt;height val=&quot;299&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PSNARRATION" val="100,354048154,G:\BBE\SARE\Grant Programs\Youth Educator\2019 YOUTH ED Grants\powerpoint presentation\YE_ciids_presentation_2019_08.21.18_compressed_photos_pptx\Media.ppcx"/>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2&quot;/&gt;&lt;lineCharCount val=&quot;10&quot;/&gt;&lt;lineCharCount val=&quot;16&quot;/&gt;&lt;lineCharCount val=&quot;18&quot;/&gt;&lt;lineCharCount val=&quot;13&quot;/&gt;&lt;lineCharCount val=&quot;15&quot;/&gt;&lt;lineCharCount val=&quot;17&quot;/&gt;&lt;lineCharCount val=&quot;19&quot;/&gt;&lt;lineCharCount val=&quot;13&quot;/&gt;&lt;lineCharCount val=&quot;22&quot;/&gt;&lt;lineCharCount val=&quot;12&quot;/&gt;&lt;lineCharCount val=&quot;1&quot;/&gt;&lt;lineCharCount val=&quot;22&quot;/&gt;&lt;lineCharCount val=&quot;20&quot;/&gt;&lt;lineCharCount val=&quot;16&quot;/&gt;&lt;/TableIndex&gt;&lt;/ShapeTextInfo&gt;"/>
  <p:tag name="HTML_SHAPEINFO" val="&lt;ThreeDShapeInfo&gt;&lt;uuid val=&quot;&quot;/&gt;&lt;isInvalidForFieldText val=&quot;0&quot;/&gt;&lt;Image&gt;&lt;filename val=&quot;C:\Users\schre002\AppData\Local\Temp\PR\data\asimages\{B6B20503-23E9-44BF-9451-C206ADF5E869}_32.png&quot;/&gt;&lt;left val=&quot;19&quot;/&gt;&lt;top val=&quot;101&quot;/&gt;&lt;width val=&quot;154&quot;/&gt;&lt;height val=&quot;275&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SlideThumbPath val=&quot;Slide31.PNG&quot;/&gt;"/>
  <p:tag name="PPSNARRATION" val="76,354048154,G:\BBE\SARE\Grant Programs\Youth Educator\2019 YOUTH ED Grants\powerpoint presentation\YE_ciids_presentation_2019_08.21.18_compressed_photos_pptx\Media.ppcx"/>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4&quot;/&gt;&lt;/TableIndex&gt;&lt;/ShapeTextInfo&gt;"/>
  <p:tag name="HTML_SHAPEINFO" val="&lt;ThreeDShapeInfo&gt;&lt;uuid val=&quot;&quot;/&gt;&lt;isInvalidForFieldText val=&quot;0&quot;/&gt;&lt;Image&gt;&lt;filename val=&quot;C:\Users\schre002\AppData\Local\Temp\PR\data\asimages\{71D1FC51-F06A-4BAA-B291-51E8904BDCB8}_33.png&quot;/&gt;&lt;left val=&quot;0&quot;/&gt;&lt;top val=&quot;0&quot;/&gt;&lt;width val=&quot;364&quot;/&gt;&lt;height val=&quot;192&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quot;/&gt;&lt;lineCharCount val=&quot;31&quot;/&gt;&lt;lineCharCount val=&quot;1&quot;/&gt;&lt;lineCharCount val=&quot;23&quot;/&gt;&lt;lineCharCount val=&quot;1&quot;/&gt;&lt;lineCharCount val=&quot;26&quot;/&gt;&lt;lineCharCount val=&quot;1&quot;/&gt;&lt;lineCharCount val=&quot;25&quot;/&gt;&lt;lineCharCount val=&quot;1&quot;/&gt;&lt;lineCharCount val=&quot;1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D322D2F5-8386-4040-AC9C-B1D512CB558F}_33.png&quot;/&gt;&lt;left val=&quot;-4&quot;/&gt;&lt;top val=&quot;191&quot;/&gt;&lt;width val=&quot;368&quot;/&gt;&lt;height val=&quot;408&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D5A6F7-EB1C-450D-A38C-425122EE667D}&quot;/&gt;&lt;isInvalidForFieldText val=&quot;0&quot;/&gt;&lt;Image&gt;&lt;filename val=&quot;C:\Users\schre002\AppData\Local\Temp\PR\data\asimages\{14D5A6F7-EB1C-450D-A38C-425122EE667D}_33.png&quot;/&gt;&lt;left val=&quot;89&quot;/&gt;&lt;top val=&quot;447&quot;/&gt;&lt;width val=&quot;72&quot;/&gt;&lt;height val=&quot;7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2EC525A1-7C61-4576-860E-2C82EF827CC8}_33.png&quot;/&gt;&lt;left val=&quot;371&quot;/&gt;&lt;top val=&quot;509&quot;/&gt;&lt;width val=&quot;132&quot;/&gt;&lt;height val=&quot;2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PPSNARRATION" val="1,354048154,G:\BBE\SARE\Grant Programs\Youth Educator\2019 YOUTH ED Grants\powerpoint presentation\YE_ciids_presentation_2019_08.21.18_compressed_photos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schre002\AppData\Local\Temp\PR\data\asimages\{48C99AC3-66A3-4065-A95A-E60B9DE89173}_1.png&quot;/&gt;&lt;left val=&quot;419&quot;/&gt;&lt;top val=&quot;21&quot;/&gt;&lt;width val=&quot;276&quot;/&gt;&lt;height val=&quot;10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1&quot;/&gt;&lt;/TableIndex&gt;&lt;/ShapeTextInfo&gt;"/>
  <p:tag name="HTML_SHAPEINFO" val="&lt;ThreeDShapeInfo&gt;&lt;uuid val=&quot;&quot;/&gt;&lt;isInvalidForFieldText val=&quot;0&quot;/&gt;&lt;Image&gt;&lt;filename val=&quot;C:\Users\schre002\AppData\Local\Temp\PR\data\asimages\{221A0954-B083-440A-848B-F43D401ACD48}_1.png&quot;/&gt;&lt;left val=&quot;35&quot;/&gt;&lt;top val=&quot;125&quot;/&gt;&lt;width val=&quot;318&quot;/&gt;&lt;height val=&quot;35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8&quot;/&gt;&lt;lineCharCount val=&quot;1&quot;/&gt;&lt;lineCharCount val=&quot;24&quot;/&gt;&lt;lineCharCount val=&quot;23&quot;/&gt;&lt;lineCharCount val=&quot;30&quot;/&gt;&lt;/TableIndex&gt;&lt;/ShapeTextInfo&gt;"/>
  <p:tag name="HTML_SHAPEINFO" val="&lt;ThreeDShapeInfo&gt;&lt;uuid val=&quot;&quot;/&gt;&lt;isInvalidForFieldText val=&quot;0&quot;/&gt;&lt;Image&gt;&lt;filename val=&quot;C:\Users\schre002\AppData\Local\Temp\PR\data\asimages\{90A4ADCB-36FF-4FD2-8D8F-775DF334AF9B}_1.png&quot;/&gt;&lt;left val=&quot;53&quot;/&gt;&lt;top val=&quot;350&quot;/&gt;&lt;width val=&quot;264&quot;/&gt;&lt;height val=&quot;1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D17EBCF4-927D-4EB5-A14D-75D783706E4D}_1.png&quot;/&gt;&lt;left val=&quot;377&quot;/&gt;&lt;top val=&quot;509&quot;/&gt;&lt;width val=&quot;132&quot;/&gt;&lt;height val=&quot;2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PPSNARRATION" val="2,354048154,G:\BBE\SARE\Grant Programs\Youth Educator\2019 YOUTH ED Grants\powerpoint presentation\YE_ciids_presentation_2019_08.21.18_compressed_photos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91F71BD3-0E96-47BF-8588-A569B1720630}_2.png&quot;/&gt;&lt;left val=&quot;371&quot;/&gt;&lt;top val=&quot;587&quot;/&gt;&lt;width val=&quot;132&quot;/&gt;&lt;height val=&quot;2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 name="HTML_SHAPEINFO" val="&lt;ThreeDShapeInfo&gt;&lt;uuid val=&quot;&quot;/&gt;&lt;isInvalidForFieldText val=&quot;0&quot;/&gt;&lt;Image&gt;&lt;filename val=&quot;C:\Users\schre002\AppData\Local\Temp\PR\data\asimages\{6DD1863A-BFA8-4511-A7A3-479505E49BFB}_2.png&quot;/&gt;&lt;left val=&quot;2&quot;/&gt;&lt;top val=&quot;21&quot;/&gt;&lt;width val=&quot;354&quot;/&gt;&lt;height val=&quot;9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23&quot;/&gt;&lt;lineCharCount val=&quot;20&quot;/&gt;&lt;lineCharCount val=&quot;16&quot;/&gt;&lt;lineCharCount val=&quot;22&quot;/&gt;&lt;lineCharCount val=&quot;13&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8345039D-4600-472A-AE54-D2D21DDF481A}_2.png&quot;/&gt;&lt;left val=&quot;0&quot;/&gt;&lt;top val=&quot;143&quot;/&gt;&lt;width val=&quot;360&quot;/&gt;&lt;height val=&quot;466&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quot;/&gt;&lt;/TableIndex&gt;&lt;/ShapeTextInfo&gt;"/>
  <p:tag name="HTML_SHAPEINFO" val="&lt;ThreeDShapeInfo&gt;&lt;uuid val=&quot;&quot;/&gt;&lt;isInvalidForFieldText val=&quot;0&quot;/&gt;&lt;Image&gt;&lt;filename val=&quot;C:\Users\schre002\AppData\Local\Temp\PR\data\asimages\{BA93B102-5AF0-4217-9B5D-A8E96F36DEF5}_2.png&quot;/&gt;&lt;left val=&quot;377&quot;/&gt;&lt;top val=&quot;506&quot;/&gt;&lt;width val=&quot;138&quot;/&gt;&lt;height val=&quot;30&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3,354048154,G:\BBE\SARE\Grant Programs\Youth Educator\2019 YOUTH ED Grants\powerpoint presentation\YE_ciids_presentation_2019_08.21.18_compressed_photos_pptx\Media.ppcx"/>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2F9041EA-7DC7-46C4-A4D2-23CBD41316D0}_3.png&quot;/&gt;&lt;left val=&quot;371&quot;/&gt;&lt;top val=&quot;509&quot;/&gt;&lt;width val=&quot;132&quot;/&gt;&lt;height val=&quot;2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3&quot;/&gt;&lt;/TableIndex&gt;&lt;/ShapeTextInfo&gt;"/>
  <p:tag name="HTML_SHAPEINFO" val="&lt;ThreeDShapeInfo&gt;&lt;uuid val=&quot;&quot;/&gt;&lt;isInvalidForFieldText val=&quot;0&quot;/&gt;&lt;Image&gt;&lt;filename val=&quot;C:\Users\schre002\AppData\Local\Temp\PR\data\asimages\{C24C5A57-DE21-4F58-9382-A0D5415C9685}_3.png&quot;/&gt;&lt;left val=&quot;0&quot;/&gt;&lt;top val=&quot;0&quot;/&gt;&lt;width val=&quot;360&quot;/&gt;&lt;height val=&quot;186&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15&quot;/&gt;&lt;lineCharCount val=&quot;30&quot;/&gt;&lt;lineCharCount val=&quot;24&quot;/&gt;&lt;lineCharCount val=&quot;18&quot;/&gt;&lt;lineCharCount val=&quot;15&quot;/&gt;&lt;lineCharCount val=&quot;29&quot;/&gt;&lt;lineCharCount val=&quot;17&quot;/&gt;&lt;/TableIndex&gt;&lt;/ShapeTextInfo&gt;"/>
  <p:tag name="HTML_SHAPEINFO" val="&lt;ThreeDShapeInfo&gt;&lt;uuid val=&quot;&quot;/&gt;&lt;isInvalidForFieldText val=&quot;0&quot;/&gt;&lt;Image&gt;&lt;filename val=&quot;C:\Users\schre002\AppData\Local\Temp\PR\data\asimages\{579A4AC7-BD10-4485-ADFE-42071F1CAB81}_3.png&quot;/&gt;&lt;left val=&quot;6&quot;/&gt;&lt;top val=&quot;203&quot;/&gt;&lt;width val=&quot;342&quot;/&gt;&lt;height val=&quot;29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PPSNARRATION" val="4,354048154,G:\BBE\SARE\Grant Programs\Youth Educator\2019 YOUTH ED Grants\powerpoint presentation\YE_ciids_presentation_2019_08.21.18_compressed_photos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schre002\AppData\Local\Temp\PR\data\asimages\{BD176494-D33D-4240-9F7A-004B468B39A0}_4.png&quot;/&gt;&lt;left val=&quot;35&quot;/&gt;&lt;top val=&quot;21&quot;/&gt;&lt;width val=&quot;648&quot;/&gt;&lt;height val=&quot;98&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schre002\AppData\Local\Temp\PR\data\asimages\{BC8338A6-404F-4B74-A8B7-4C51D79D9BCA}_4.png&quot;/&gt;&lt;left val=&quot;389&quot;/&gt;&lt;top val=&quot;509&quot;/&gt;&lt;width val=&quot;156&quot;/&gt;&lt;height val=&quot;20&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6&quot;/&gt;&lt;lineCharCount val=&quot;1&quot;/&gt;&lt;/TableIndex&gt;&lt;/ShapeTextInfo&gt;"/>
  <p:tag name="HTML_SHAPEINFO" val="&lt;ThreeDShapeInfo&gt;&lt;uuid val=&quot;&quot;/&gt;&lt;isInvalidForFieldText val=&quot;0&quot;/&gt;&lt;Image&gt;&lt;filename val=&quot;C:\Users\schre002\AppData\Local\Temp\PR\data\asimages\{53BE03C5-3E95-479D-8B54-5DDAF0C0A0D6}_4.png&quot;/&gt;&lt;left val=&quot;17&quot;/&gt;&lt;top val=&quot;34&quot;/&gt;&lt;width val=&quot;336&quot;/&gt;&lt;height val=&quot;2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7&quot;/&gt;&lt;lineCharCount val=&quot;28&quot;/&gt;&lt;lineCharCount val=&quot;23&quot;/&gt;&lt;lineCharCount val=&quot;15&quot;/&gt;&lt;lineCharCount val=&quot;24&quot;/&gt;&lt;lineCharCount val=&quot;24&quot;/&gt;&lt;lineCharCount val=&quot;28&quot;/&gt;&lt;lineCharCount val=&quot;8&quot;/&gt;&lt;/TableIndex&gt;&lt;/ShapeTextInfo&gt;"/>
  <p:tag name="HTML_SHAPEINFO" val="&lt;ThreeDShapeInfo&gt;&lt;uuid val=&quot;&quot;/&gt;&lt;isInvalidForFieldText val=&quot;0&quot;/&gt;&lt;Image&gt;&lt;filename val=&quot;C:\Users\schre002\AppData\Local\Temp\PR\data\asimages\{7FF0B8F9-9E73-4478-B5C8-D18A6E6D97FA}_4.png&quot;/&gt;&lt;left val=&quot;30&quot;/&gt;&lt;top val=&quot;203&quot;/&gt;&lt;width val=&quot;311&quot;/&gt;&lt;height val=&quot;316&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PPSNARRATION" val="5,354048154,G:\BBE\SARE\Grant Programs\Youth Educator\2019 YOUTH ED Grants\powerpoint presentation\YE_ciids_presentation_2019_08.21.18_compressed_photos_pptx\Media.ppcx"/>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schre002\AppData\Local\Temp\PR\data\asimages\{3C99B695-BA09-43AA-80EB-64D67863BF8E}_5.png&quot;/&gt;&lt;left val=&quot;35&quot;/&gt;&lt;top val=&quot;21&quot;/&gt;&lt;width val=&quot;648&quot;/&gt;&lt;height val=&quot;98&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schre002\AppData\Local\Temp\PR\data\asimages\{7E956799-F600-4091-BD88-9A979E3EF106}_5.png&quot;/&gt;&lt;left val=&quot;353&quot;/&gt;&lt;top val=&quot;509&quot;/&gt;&lt;width val=&quot;144&quot;/&gt;&lt;height val=&quot;1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A5D202A6-CAB4-4B4B-AFAA-D0F575566515}_5.png&quot;/&gt;&lt;left val=&quot;353&quot;/&gt;&lt;top val=&quot;509&quot;/&gt;&lt;width val=&quot;132&quot;/&gt;&lt;height val=&quot;2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5&quot;/&gt;&lt;/TableIndex&gt;&lt;/ShapeTextInfo&gt;"/>
  <p:tag name="HTML_SHAPEINFO" val="&lt;ThreeDShapeInfo&gt;&lt;uuid val=&quot;&quot;/&gt;&lt;isInvalidForFieldText val=&quot;0&quot;/&gt;&lt;Image&gt;&lt;filename val=&quot;C:\Users\schre002\AppData\Local\Temp\PR\data\asimages\{E74CEAAC-B15D-41E5-AEA8-59BDAFE048F4}_5.png&quot;/&gt;&lt;left val=&quot;17&quot;/&gt;&lt;top val=&quot;8&quot;/&gt;&lt;width val=&quot;306&quot;/&gt;&lt;height val=&quot;13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9&quot;/&gt;&lt;lineCharCount val=&quot;29&quot;/&gt;&lt;lineCharCount val=&quot;30&quot;/&gt;&lt;lineCharCount val=&quot;16&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44AF79B1-1247-4FFD-828B-21254653C49C}_5.png&quot;/&gt;&lt;left val=&quot;0&quot;/&gt;&lt;top val=&quot;143&quot;/&gt;&lt;width val=&quot;342&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chre002\AppData\Local\Temp\PR\data\asimages\{00F3F895-9101-458F-B18A-7A411CB59939}_5.png&quot;/&gt;&lt;left val=&quot;10&quot;/&gt;&lt;top val=&quot;278&quot;/&gt;&lt;width val=&quot;308&quot;/&gt;&lt;height val=&quot;22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19&quot;/&gt;&lt;lineCharCount val=&quot;10&quot;/&gt;&lt;lineCharCount val=&quot;1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8&quot;/&gt;&lt;lineCharCount val=&quot;9&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schre002\AppData\Local\Temp\PR\data\asimages\{718DF6B5-D03C-4144-9B59-206EFBD32F5B}_6.png&quot;/&gt;&lt;left val=&quot;0&quot;/&gt;&lt;top val=&quot;0&quot;/&gt;&lt;width val=&quot;720&quot;/&gt;&lt;height val=&quot;114&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schre002\AppData\Local\Temp\PR\data\asimages\{46CB72D2-C011-4551-A9C1-EBEE2E738440}_6.png&quot;/&gt;&lt;left val=&quot;365&quot;/&gt;&lt;top val=&quot;125&quot;/&gt;&lt;width val=&quot;318&quot;/&gt;&lt;height val=&quot;357&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A2CDB1-FFC7-4308-BF13-2DADFE18417D}&quot;/&gt;&lt;isInvalidForFieldText val=&quot;0&quot;/&gt;&lt;Image&gt;&lt;filename val=&quot;C:\Users\schre002\AppData\Local\Temp\PR\data\asimages\{79A2CDB1-FFC7-4308-BF13-2DADFE18417D}_6.png&quot;/&gt;&lt;left val=&quot;17&quot;/&gt;&lt;top val=&quot;185&quot;/&gt;&lt;width val=&quot;300&quot;/&gt;&lt;height val=&quot;270&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9FEA34-1CBB-4012-A818-EF5549378DF0}&quot;/&gt;&lt;isInvalidForFieldText val=&quot;0&quot;/&gt;&lt;Image&gt;&lt;filename val=&quot;C:\Users\schre002\AppData\Local\Temp\PR\data\asimages\{979FEA34-1CBB-4012-A818-EF5549378DF0}_6.png&quot;/&gt;&lt;left val=&quot;17&quot;/&gt;&lt;top val=&quot;136&quot;/&gt;&lt;width val=&quot;497&quot;/&gt;&lt;height val=&quot;40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305ABB-F90A-4713-8B1B-64608BED5D3B}&quot;/&gt;&lt;isInvalidForFieldText val=&quot;0&quot;/&gt;&lt;Image&gt;&lt;filename val=&quot;C:\Users\schre002\AppData\Local\Temp\PR\data\asimages\{34305ABB-F90A-4713-8B1B-64608BED5D3B}_6.png&quot;/&gt;&lt;left val=&quot;125&quot;/&gt;&lt;top val=&quot;187&quot;/&gt;&lt;width val=&quot;444&quot;/&gt;&lt;height val=&quot;324&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schre002\AppData\Local\Temp\PR\data\asimages\{6F672E09-0B84-4208-AB42-9C97B9BBB22E}_6.png&quot;/&gt;&lt;left val=&quot;41&quot;/&gt;&lt;top val=&quot;120&quot;/&gt;&lt;width val=&quot;649&quot;/&gt;&lt;height val=&quot;70&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schre002\AppData\Local\Temp\PR\data\asimages\{1E330840-A811-4A9F-A101-4273FF403FD5}_6.png&quot;/&gt;&lt;left val=&quot;43&quot;/&gt;&lt;top val=&quot;485&quot;/&gt;&lt;width val=&quot;131&quot;/&gt;&lt;height val=&quot;1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F47A2A-EBA4-4647-87EE-3C96C26B997D}&quot;/&gt;&lt;isInvalidForFieldText val=&quot;0&quot;/&gt;&lt;Image&gt;&lt;filename val=&quot;C:\Users\schre002\AppData\Local\Temp\PR\data\asimages\{72F47A2A-EBA4-4647-87EE-3C96C26B997D}_6.png&quot;/&gt;&lt;left val=&quot;136&quot;/&gt;&lt;top val=&quot;156&quot;/&gt;&lt;width val=&quot;506&quot;/&gt;&lt;height val=&quot;360&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74ED93-FF3A-4EC9-BD38-180D18A91B10}&quot;/&gt;&lt;isInvalidForFieldText val=&quot;0&quot;/&gt;&lt;Image&gt;&lt;filename val=&quot;C:\Users\schre002\AppData\Local\Temp\PR\data\asimages\{3074ED93-FF3A-4EC9-BD38-180D18A91B10}_6.png&quot;/&gt;&lt;left val=&quot;41&quot;/&gt;&lt;top val=&quot;172&quot;/&gt;&lt;width val=&quot;660&quot;/&gt;&lt;height val=&quot;34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PPSNARRATION" val="32,354048154,G:\BBE\SARE\Grant Programs\Youth Educator\2019 YOUTH ED Grants\powerpoint presentation\YE_ciids_presentation_2019_08.21.18_compressed_photos_pptx\Media.ppcx"/>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6&quot;/&gt;&lt;/TableIndex&gt;&lt;/ShapeTextInfo&gt;"/>
  <p:tag name="HTML_SHAPEINFO" val="&lt;ThreeDShapeInfo&gt;&lt;uuid val=&quot;&quot;/&gt;&lt;isInvalidForFieldText val=&quot;0&quot;/&gt;&lt;Image&gt;&lt;filename val=&quot;C:\Users\schre002\AppData\Local\Temp\PR\data\asimages\{9F1AE199-ECD8-43BB-8C63-1216D6AD3F06}_7.png&quot;/&gt;&lt;left val=&quot;0&quot;/&gt;&lt;top val=&quot;0&quot;/&gt;&lt;width val=&quot;372&quot;/&gt;&lt;height val=&quot;143&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4&quot;/&gt;&lt;lineCharCount val=&quot;30&quot;/&gt;&lt;lineCharCount val=&quot;29&quot;/&gt;&lt;lineCharCount val=&quot;24&quot;/&gt;&lt;lineCharCount val=&quot;24&quot;/&gt;&lt;lineCharCount val=&quot;31&quot;/&gt;&lt;lineCharCount val=&quot;25&quot;/&gt;&lt;lineCharCount val=&quot;28&quot;/&gt;&lt;lineCharCount val=&quot;29&quot;/&gt;&lt;lineCharCount val=&quot;1&quot;/&gt;&lt;/TableIndex&gt;&lt;/ShapeTextInfo&gt;"/>
  <p:tag name="HTML_SHAPEINFO" val="&lt;ThreeDShapeInfo&gt;&lt;uuid val=&quot;&quot;/&gt;&lt;isInvalidForFieldText val=&quot;0&quot;/&gt;&lt;Image&gt;&lt;filename val=&quot;C:\Users\schre002\AppData\Local\Temp\PR\data\asimages\{F0A8FF76-2BAD-4C26-AAC5-901A839BC0A4}_7.png&quot;/&gt;&lt;left val=&quot;-18&quot;/&gt;&lt;top val=&quot;142&quot;/&gt;&lt;width val=&quot;390&quot;/&gt;&lt;height val=&quot;406&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schre002\AppData\Local\Temp\PR\data\asimages\{5BEF094C-6E45-4E27-B249-D5F8FD338265}_7.png&quot;/&gt;&lt;left val=&quot;383&quot;/&gt;&lt;top val=&quot;509&quot;/&gt;&lt;width val=&quot;156&quot;/&gt;&lt;height val=&quot;20&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PPSNARRATION" val="57,354048154,G:\BBE\SARE\Grant Programs\Youth Educator\2019 YOUTH ED Grants\powerpoint presentation\YE_ciids_presentation_2019_08.21.18_compressed_photos_pptx\Media.ppcx"/>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schre002\AppData\Local\Temp\PR\data\asimages\{5B49AE23-F30F-4C2D-9E0B-340E7CE6FE25}_8.png&quot;/&gt;&lt;left val=&quot;0&quot;/&gt;&lt;top val=&quot;0&quot;/&gt;&lt;width val=&quot;720&quot;/&gt;&lt;height val=&quot;114&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7ACC61-4093-4A72-A84B-8153B157211B}&quot;/&gt;&lt;isInvalidForFieldText val=&quot;0&quot;/&gt;&lt;Image&gt;&lt;filename val=&quot;C:\Users\schre002\AppData\Local\Temp\PR\data\asimages\{FF7ACC61-4093-4A72-A84B-8153B157211B}_8.png&quot;/&gt;&lt;left val=&quot;35&quot;/&gt;&lt;top val=&quot;173&quot;/&gt;&lt;width val=&quot;324&quot;/&gt;&lt;height val=&quot;276&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AB8D82-6469-4E1A-9340-DBB51A42F94A}&quot;/&gt;&lt;isInvalidForFieldText val=&quot;0&quot;/&gt;&lt;Image&gt;&lt;filename val=&quot;C:\Users\schre002\AppData\Local\Temp\PR\data\asimages\{B5AB8D82-6469-4E1A-9340-DBB51A42F94A}_8.png&quot;/&gt;&lt;left val=&quot;341&quot;/&gt;&lt;top val=&quot;167&quot;/&gt;&lt;width val=&quot;354&quot;/&gt;&lt;height val=&quot;28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99A79E-D653-4F8E-9A30-516EE8B0516A}&quot;/&gt;&lt;isInvalidForFieldText val=&quot;0&quot;/&gt;&lt;Image&gt;&lt;filename val=&quot;C:\Users\schre002\AppData\Local\Temp\PR\data\asimages\{0699A79E-D653-4F8E-9A30-516EE8B0516A}_8.png&quot;/&gt;&lt;left val=&quot;377&quot;/&gt;&lt;top val=&quot;173&quot;/&gt;&lt;width val=&quot;288&quot;/&gt;&lt;height val=&quot;276&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97C1D7-B2D9-4C5D-8FB5-022E4C246089}&quot;/&gt;&lt;isInvalidForFieldText val=&quot;0&quot;/&gt;&lt;Image&gt;&lt;filename val=&quot;C:\Users\schre002\AppData\Local\Temp\PR\data\asimages\{8D97C1D7-B2D9-4C5D-8FB5-022E4C246089}_8.png&quot;/&gt;&lt;left val=&quot;41&quot;/&gt;&lt;top val=&quot;179&quot;/&gt;&lt;width val=&quot;300&quot;/&gt;&lt;height val=&quot;27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D66018-1BFD-49FE-8DD3-2C63EF2A5C09}&quot;/&gt;&lt;isInvalidForFieldText val=&quot;0&quot;/&gt;&lt;Image&gt;&lt;filename val=&quot;C:\Users\schre002\AppData\Local\Temp\PR\data\asimages\{21D66018-1BFD-49FE-8DD3-2C63EF2A5C09}_8.png&quot;/&gt;&lt;left val=&quot;29&quot;/&gt;&lt;top val=&quot;161&quot;/&gt;&lt;width val=&quot;305&quot;/&gt;&lt;height val=&quot;28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E137CA-3AA7-4935-85EB-D9657EDAE167}&quot;/&gt;&lt;isInvalidForFieldText val=&quot;0&quot;/&gt;&lt;Image&gt;&lt;filename val=&quot;C:\Users\schre002\AppData\Local\Temp\PR\data\asimages\{BDE137CA-3AA7-4935-85EB-D9657EDAE167}_8.png&quot;/&gt;&lt;left val=&quot;366&quot;/&gt;&lt;top val=&quot;161&quot;/&gt;&lt;width val=&quot;300&quot;/&gt;&lt;height val=&quot;288&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C2F03B-F957-43A1-9DE5-1C39CF17998D}&quot;/&gt;&lt;isInvalidForFieldText val=&quot;0&quot;/&gt;&lt;Image&gt;&lt;filename val=&quot;C:\Users\schre002\AppData\Local\Temp\PR\data\asimages\{C7C2F03B-F957-43A1-9DE5-1C39CF17998D}_8.png&quot;/&gt;&lt;left val=&quot;18&quot;/&gt;&lt;top val=&quot;113&quot;/&gt;&lt;width val=&quot;594&quot;/&gt;&lt;height val=&quot;404&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81F7AC8-46DC-4349-93A7-C9D4F9E28313}&quot;/&gt;&lt;isInvalidForFieldText val=&quot;0&quot;/&gt;&lt;Image&gt;&lt;filename val=&quot;C:\Users\schre002\AppData\Local\Temp\PR\data\asimages\{881F7AC8-46DC-4349-93A7-C9D4F9E28313}_8.png&quot;/&gt;&lt;left val=&quot;41&quot;/&gt;&lt;top val=&quot;119&quot;/&gt;&lt;width val=&quot;660&quot;/&gt;&lt;height val=&quot;396&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08166FA-437D-4689-BD10-8034E5786B5D}&quot;/&gt;&lt;isInvalidForFieldText val=&quot;0&quot;/&gt;&lt;Image&gt;&lt;filename val=&quot;C:\Users\schre002\AppData\Local\Temp\PR\data\asimages\{B08166FA-437D-4689-BD10-8034E5786B5D}_8.png&quot;/&gt;&lt;left val=&quot;48&quot;/&gt;&lt;top val=&quot;113&quot;/&gt;&lt;width val=&quot;533&quot;/&gt;&lt;height val=&quot;394&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PPSNARRATION" val="58,354048154,G:\BBE\SARE\Grant Programs\Youth Educator\2019 YOUTH ED Grants\powerpoint presentation\YE_ciids_presentation_2019_08.21.18_compressed_photos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9&quot;/&gt;&lt;lineCharCount val=&quot;9&quot;/&gt;&lt;/TableIndex&gt;&lt;/ShapeTextInfo&gt;"/>
  <p:tag name="HTML_SHAPEINFO" val="&lt;ThreeDShapeInfo&gt;&lt;uuid val=&quot;&quot;/&gt;&lt;isInvalidForFieldText val=&quot;0&quot;/&gt;&lt;Image&gt;&lt;filename val=&quot;C:\Users\schre002\AppData\Local\Temp\PR\data\asimages\{CC94C9DD-3899-4645-8E13-68229657BA4A}_9.png&quot;/&gt;&lt;left val=&quot;9&quot;/&gt;&lt;top val=&quot;281&quot;/&gt;&lt;width val=&quot;112&quot;/&gt;&lt;height val=&quot;11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PSNARRATION" val="77,354048154,G:\BBE\SARE\Grant Programs\Youth Educator\2019 YOUTH ED Grants\powerpoint presentation\YE_ciids_presentation_2019_08.21.18_compressed_photos_pptx\Media.ppcx"/>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3EA87B5B-F630-42F6-A79B-544D87AF6929}_10.png&quot;/&gt;&lt;left val=&quot;149&quot;/&gt;&lt;top val=&quot;30&quot;/&gt;&lt;width val=&quot;450&quot;/&gt;&lt;height val=&quot;68&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PSNARRATION" val="78,354048154,G:\BBE\SARE\Grant Programs\Youth Educator\2019 YOUTH ED Grants\powerpoint presentation\YE_ciids_presentation_2019_08.21.18_compressed_photos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PSNARRATION" val="79,354048154,G:\BBE\SARE\Grant Programs\Youth Educator\2019 YOUTH ED Grants\powerpoint presentation\YE_ciids_presentation_2019_08.21.18_compressed_photos_pptx\Media.ppcx"/>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2628</TotalTime>
  <Words>2117</Words>
  <Application>Microsoft Office PowerPoint</Application>
  <PresentationFormat>On-screen Show (4:3)</PresentationFormat>
  <Paragraphs>241</Paragraphs>
  <Slides>33</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MS PGothic</vt:lpstr>
      <vt:lpstr>Arial</vt:lpstr>
      <vt:lpstr>Arial Narrow</vt:lpstr>
      <vt:lpstr>Calibri</vt:lpstr>
      <vt:lpstr>Georgia</vt:lpstr>
      <vt:lpstr>Trebuchet MS</vt:lpstr>
      <vt:lpstr>Wingdings</vt:lpstr>
      <vt:lpstr>Office Theme</vt:lpstr>
      <vt:lpstr>Acrobat Document</vt:lpstr>
      <vt:lpstr>Introduction</vt:lpstr>
      <vt:lpstr> What is SARE? </vt:lpstr>
      <vt:lpstr>Something New  and Different</vt:lpstr>
      <vt:lpstr>The SARE Model</vt:lpstr>
      <vt:lpstr>The Three Principles</vt:lpstr>
      <vt:lpstr>NCR-SARE Grants Funded 1988-2017</vt:lpstr>
      <vt:lpstr>Youth Educator Grants</vt:lpstr>
      <vt:lpstr>Youth Educator Grants Funded 2008-2017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luck with your proposal!</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M Andreasen</dc:creator>
  <cp:lastModifiedBy>Beth M Nelson</cp:lastModifiedBy>
  <cp:revision>310</cp:revision>
  <cp:lastPrinted>2018-08-23T17:48:42Z</cp:lastPrinted>
  <dcterms:created xsi:type="dcterms:W3CDTF">2013-09-24T16:53:22Z</dcterms:created>
  <dcterms:modified xsi:type="dcterms:W3CDTF">2018-08-27T16:22:28Z</dcterms:modified>
</cp:coreProperties>
</file>